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Action1.xml" ContentType="application/vnd.ms-office.inkAction+xml"/>
  <Override PartName="/ppt/ink/ink1.xml" ContentType="application/inkml+xml"/>
  <Override PartName="/ppt/ink/inkAction2.xml" ContentType="application/vnd.ms-office.inkAction+xml"/>
  <Override PartName="/ppt/ink/inkAction3.xml" ContentType="application/vnd.ms-office.inkAction+xml"/>
  <Override PartName="/ppt/ink/inkAction4.xml" ContentType="application/vnd.ms-office.inkAction+xml"/>
  <Override PartName="/ppt/ink/inkAction5.xml" ContentType="application/vnd.ms-office.inkAction+xml"/>
  <Override PartName="/ppt/ink/inkAction6.xml" ContentType="application/vnd.ms-office.inkAction+xml"/>
  <Override PartName="/ppt/ink/inkAction7.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20:17.1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15068 5962 0</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5941">
    <iact:property name="dataType"/>
    <iact:actionData xml:id="d0">
      <inkml:trace xmlns:inkml="http://www.w3.org/2003/InkML" xml:id="stk0" contextRef="#ctx0" brushRef="#br0">22121 8828 0,'25'25'70,"26"-25"-63,-26 0-1,0 26 2,51-1 0,-50-25 8,-26 26 61,76-26-62,0 25-6,26 0-2,-26 1 1,0-26 0,0 25-2,25-25 2,-25 25 0,-25-25 1,-25 0-1,-1 0-1,51 26 93,0-26-91,26 0-3,-26 0 2,25 0 0,-25 0-1,-25 0 1,-26 0 1,1 0 50,75 0-51,26 0 0,-26 0 0,102 0 0,0 0 0,0 0 1,0 0-2,0 0-1,-25 0 3,-77 0-1,1 0 0,-26-26-1,-25 26 1,-26 0-2,0 0 2,1-25 47,-1 25-48,77 0 1,24 0 1,-24 0-2,25 0 2,-26 0-4,1 0 3,-1 0 0,-25 0 0,0-25 0,0 25 0,-25 0 0,51-26 0,-77 26 6,0 0-6,1 0 1,-1-25-1,51 25-1,0 0 0,0-25 0,1 25 1,49 0 1,-24 0-2,25 0 1,-26 0-2,26 0 2,25 0 0,51 0 0,-51 0 0,-25 0 1,-25 0-1,25-26-1,-51 26-1,0-51 2,-51 51 0,0 0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6418">
    <iact:property name="dataType"/>
    <iact:actionData xml:id="d0">
      <inkml:trace xmlns:inkml="http://www.w3.org/2003/InkML" xml:id="stk0" contextRef="#ctx0" brushRef="#br0">14231 5683 0,'25'0'13,"51"0"4,-25 0-9,25 0-3,-25 25 3,25 0 1,-25-25-2,-26 0 1,1 26 1,-1-26-1,76 0 176,1 0-176,-26 25 0,25-25-1,-24 51 1,-1-26-2,0-25 3,-25 0-1,-26 0-1,0 0 123,1 0-121,50 0-2,-26 26 2,27-26-2,-1 25 1,-51-25 0,0 0 0,1 0 99,50 0-92,0 0-6,-25 0-2,25 0 2,0 0-1,-25 0-2,-1 0 2,-24 0 0,-1 25-1,1-25 123,24-25-67,1 0-56,-26-1 1,26 1 0,0 0 0,-26 25 0,1 0 0,-1 0 215,0 0-153,1 0-47,-1 0-16,0 0 9,1 0 84,-1 0-93</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9377">
    <iact:property name="dataType"/>
    <iact:actionData xml:id="d0">
      <inkml:trace xmlns:inkml="http://www.w3.org/2003/InkML" xml:id="stk0" contextRef="#ctx0" brushRef="#br0">17732 5581 0,'25'0'39,"1"0"-32,-1 0 0,0 0 2,1 0 98,50 0-99,-26 0 0,27 0 1,24 26-3,-50-26 1,25 25 2,-51-25-1,1 0-1,50 25 86,51-25-86,-26 0 1,26 0 0,25 0 1,0 0-3,26-50 1,-102 50 1,-25 0 0,-26 0 0,77 0 101,24-26-104,-49 26 5,49 0-4,-24 0 2,50 0 0,-25 0 0,-51 0 1,0 0-1,-25 26-2,-26-26 1,1 0 1,-1 0 0,0 0 1,51 0 66,1 0-67,-1 25 0,0-25 0,0 0 0,51 0 0,-51 0 1,-25 0-4,-26-25 3,26 25 0,-26 0 1,0 0 6,26 0 40,25 0-50,51 0 3,-51 0 0,51 0 1,25 0-2,51 0 1,0 0 1,0 0-3,0 0 3,0 0-2,-76 0 0,-26 0 1,26-51 0,-76 51 0,-26 0-2,-50 0 490,-1 0-481,1 0-8,0 0 0,-1-25 63,1 25-62,0 0-1</inkml:trace>
    </iact:actionData>
  </iact:action>
  <iact:action type="add" startTime="22113">
    <iact:property name="dataType"/>
    <iact:actionData xml:id="d1">
      <inkml:trace xmlns:inkml="http://www.w3.org/2003/InkML" xml:id="stk1" contextRef="#ctx0" brushRef="#br0">11643 8574 0,'26'0'115,"-1"0"-107,1 0 6,24 0-5,-24 0-2,24 26 1,26-26 0,1 0 0,-1 25 1,25 1-3,-50-26 1,0 25 1,-26-25 0,51 25 63,51 26-66,-26-51 5,26 25-4,0 1 3,-25-26-2,-26 25 1,25 0 1,-25-25-1,0 0-3,-50 0 4,-1 26-1,51-26 45,0 0-45,0 0 0,1 25 0,49-25-2,1 26 2,-25-1 0,-26-25 1,51 51-2,-51-26 2,0-25-2,25 25 1,-25 1-2,0-26 2,26 25 0,-26-25 1,0 26-1,0-26-1,51 25-1,-51-25 2,76 25 1,26 26-1,-26-26-1,0-25 1,26 26-2,25-26 4,25 50-4,-25-24 2,0-1 0,-25 26 0,-26-26 0,26 1 0,-77 24-2,26-50 2,0 26 0,-51-26 0,0 0 0,0 0 0,0 25-2,26-25 2,-1 0 0,26 0 0,-26 0 0,26 25 0,-25-25 0,50 26 0,-25-1 0,0 26-2,-26-26 2,1-25 1,-26 0 0,0 26-2,-26-26 1,27 0-3,-1 0 3,51 0 0,-26 0 0,26-51 0,0 26 0,-26-1-2,26 1 2,-51-1 0,26 1 0,-26 0 0,-26 25 0,-24-26 0,-26 1 76,0-26-46,25 1-30,-25 24 0,0 1 0,0-1 0,0 1 0,0 0 0,0-1-2,-76 1 81,-51-26-82,26 1 5,-1 24-3,-25 1 0,-25-1 1,25 1 0,1 0 0,49-26 0,27 26-2,24 25 2,1 0 62,0 0-54,-77 0-8,1 0-2,-52-26 2,1 26 0,25 0 0,26-25 0,-26 25 0,51-26-2,51 26 2,-1 0 1,1-25 76,-51 25-79,0-25 2,0 25 0,-1 0 0,-49-26 0,49 1 1,1 25-2,-25-25 1,50 25-2,0-26 2,-25 26 0,0-25 0,-25-26 0,25 51 0,25-25-2,-25 25 2,0-26 0,-26 1 0,1 0 0,-26-1 0,25 1-2,-24 0 2,-103-26 0,26 26 0,51-26 0,25 25 0,51 26 0,-25-25 0,-1 0-2,26 25 2,-25 0 0,75 0 0,1 0 0,0 0 0,25-26 38,-153 1-38,1 0-2,25-1 2,-76-25 0,-25 26 0,25-26 0,-51 51 0,102 0 0,-25 26 0,75-26-2,-25 0 2,51 25 0,0 0 0,51-25 0,-26 0 0,26 0-1,-1 26 71,-75-1-63,25 1-8,0-1 0,-26 0 2,1 1-2,-26-1 1,25 26 0,1-26 1,25 1-2,0-1-1,50-25 2,1 25 0,0-25 9,-1 26 105,1-1-14,25 0-77,0 1-23,0-1 122,0 0 356,76 1-477,-25-26-1,25 25-1,25 1 1,1-1-2,25 0 2,-1 1 0,27 24 0,-27-24 0,27-1 1,-27 0-1,-24-25-2,-1 0 1,-24 26 1,-1-26 0,-26 0 0,-24 0 0,-1 0 69,51 25-70,0 1 1,26 24 1,25-24-2,-1-26-1,-49 25 2,-1 0 1,0 1-2,-26-26 1,-24 0 0,75 25 46,128 1-46,-77 24 0,76-24-2,-25 24 2,51-24 0,25-1 0,-76 26 0,0-26 0,-26 26-2,-50-26 2,-25-25 0,-26 0 0,-26 26 0,1-26 0,-25 0-1,-1 0 9,26 0-9,-1 25 1,27 0 0,-1-25 0,25 26 0,-25-1-2,0-25 2,51 25 0,-51-25 0,51 26 0,-25-26 0,-26 0 0,0 0-2,25 0 3,-25 0-2,-25 0 1,-26 0 0,26 0 0,0 0 6,-26-26-6,26 26 0,-26-25 1,1 25-2,-26-25 123,0-1-51,0 1-64,0 0-9,-76-26 2,0 26 1,-1-1-2,1 1 2,26-1-2,24 1 1,1 25-2,0 0 72,-52 0-70,1 0 0,-51 0 0,26 0-2,0 0 2,24 0 0,52 0 0,0 0 8,-51-25 85,-26-1-94,1 1 1,-26 0-2,25-1 2,-25 1 0,51 0 0,-25-26 0,25 25 0,25 1-2,26 25 2,25-25 0,-26 25 93,-24 0-86,50-26-6,-77 1-2,-24 0 1,25-26-1,0 25 0,25 1 1,0 0 0,26 25 0</inkml:trace>
    </iact:actionData>
  </iact:action>
  <iact:action type="add" startTime="31765">
    <iact:property name="dataType"/>
    <iact:actionData xml:id="d2">
      <inkml:trace xmlns:inkml="http://www.w3.org/2003/InkML" xml:id="stk2" contextRef="#ctx0" brushRef="#br0">11694 10071 0,'51'0'270,"25"0"-263,-25 25 2,-1-25-1,27 0-1,-1 0-1,-51 0 3,0 0-1,1 0 124,25 0-127,-1 0 3,26 0 0,-25 0 1,0 0-1,-26 0 1,26 0 106,50 26-109,1-26 2,-26 25 0,25 1 0,-24-26-1,-1 25 2,-51-25-3,0 0 1,52 0 71,-1 0-70,0 25 0,51 1-2,-26-1 2,1-25 1,-26 51-1,0-51 0,-51 0-1,0 0 2,1 0-4,75 25 73,1-25-70,25 0 0,25 51-2,-51-51 2,26 25 0,-25-25 0,-1 26 0,-50-26 0,0 0 0,-26 0 6,0 25 65,77 0-72,25-25 1,-26 0-1,26 0 0,-26 0 1,102-25 0,0 0 0,-76 25 1,-51-26-2,0 26-1,26-25 2,-77 25 8,26 0 62,76 0-71,-51 0 1,0 0 0,0 0-1,0 0 1,26 0 0,-26 0-2,-51 0 3,0 0-2,26 25 110,0-25-109,0 0 0,-1 0-1,1 0 0,-25 0 0,24 0 1,-24 0 1</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4812">
    <iact:property name="dataType"/>
    <iact:actionData xml:id="d0">
      <inkml:trace xmlns:inkml="http://www.w3.org/2003/InkML" xml:id="stk0" contextRef="#ctx0" brushRef="#br0">19761 10629 0,'26'0'38,"24"0"102,1 0-134,25 0 2,26 0-1,-1-25 2,26 25-1,-51 0 0,0 0-2,51-26 3,-51 1-2,0 0 1,-25 25 0,-26-26 0,26 26 76,25 0-76,51 0 0,-25 0 0,-26 0 0,25 0 0,-25 0-3,26 51 4,-1-51-1,-25 25 0,-50-25 0,-1 0 0,0 0 6,26 0 40,76 0-46,-26 0 0,1 0 0,25 0 0,76 0-2,0 0 4,-51 51-5,-25-26 3,-51-25 0,0 0 1,0 0-2,-25 0 2,-26 0-4,26 0 104,-26 0-101,1 0 308,-1 0-300,0 26 92,1-26-92,-1 0 6,-25 25-6,25-25 30,1 0-38,-1 0 84,-25 26-84,26-26 145</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6544">
    <iact:property name="dataType"/>
    <iact:actionData xml:id="d0">
      <inkml:trace xmlns:inkml="http://www.w3.org/2003/InkML" xml:id="stk0" contextRef="#ctx0" brushRef="#br0">23922 6875 0,'25'0'231,"26"0"-154,-1 0-70,1 0 1,25 0 0,0 0-2,-25 0 2,0 0 0,-26 0 0,1 0 0,50 0 94,0 25-95,0 1 1,51-26-1,-51 0-1,0 0 2,25 25 1,-24-25-2,-1 0 1,-51 0 0,0 25 0,1-25 0,-1 0-2,51 0 56,0 0-54,26 0 1,-1 0-1,26 0 1,-25 0-4,-26 26 2,25-26 1,-25 25 1,0-25-2,1 25 1,-27-25-1,1 0 2,0 26-3,-26-26 2,0 0 0,1 0 0,-1 0 9,1 0-3,-26 25-7,76-25 1,25 0 0,-25 0 0,0 0 0,0 0-2,1 0 2,24 0 0,1 0 0,-26 0 0,25 0 0,-25 0-2,0-25 2,-25 25 0,-26 0 0,1 0 0,-1 0 76,51 0-76,0 0 1,26 0-2,-26 0 1,0 25-2,0-25 2,26 26 0,-77-26 0,0 0 130,26 25-52,25-25-78,-25 25 0,50-25 0,-24 0-2,-27 26 2,1-26 0,-26 0 0,1 0 100,-1 0-70,51 25 40,-25-25-72,0 0 2,-26 0 0,-50 0 417,-1-76-418,1 25 1</inkml:trace>
    </iact:actionData>
  </iact:action>
  <iact:action type="add" startTime="44169">
    <iact:property name="dataType"/>
    <iact:actionData xml:id="d1">
      <inkml:trace xmlns:inkml="http://www.w3.org/2003/InkML" xml:id="stk1" contextRef="#ctx0" brushRef="#br0">11466 14383 0,'25'0'8,"-25"-25"-2,26 25 2,-1-25 125,76 25-125,26 0-3,-51 0 3,26 0 1,25 0-1,-26 0-1,-25 0 1,-25 0 1,0 0-2,-26 0 0,0 0 0,52 0 102,24 0-102,26 0 2,-26 0-1,26 0 0,-25 25-2,25 26 2,-51-51-1,-51 0 2,0 0-2,51 0 94,51 50-92,-25-24-3,25-1 2,-26 0-2,26 1 2,0-26 0,-26 25 0,-25-25 1,26 0-2,-51 26-1,-26-26 10,0 0-8,1 0 8,24 25 22,26-25-30,1 0 0,24 25 0,1-25-1,50 51 0,0-51 1,26 0 0,-77 0 1,51 0-2,-25 0-1,-51 0 2,0 0 0,0 0 0,-25 0 1,25 0-2,-25 0 1,50-25 0,-24 25-2,-1 0 2,0 0 0,0 0 0,51 0 0,-51 0 0,0 0 0,25 0-1,-25 0 0,26 25 1,76 0 0,-26-25 0,0 0 0,76 0-2,-25 0 2,-51 0 0,51 0 0,26 0 0,-26 51 0,0-51-2,-77 0 2,-24 0 1,25 0-1,-26 0-1,26-25 1,-51-1 1,-25 26-1,-26 0-3,1 0 3,-26-25 93,101 25-94,26-25 1,25 25 0,0 0 0,26 0 0,-77 0 1,-24 0-3,24 0 1,-50 25 1,-26-25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73640">
    <iact:property name="dataType"/>
    <iact:actionData xml:id="d0">
      <inkml:trace xmlns:inkml="http://www.w3.org/2003/InkML" xml:id="stk0" contextRef="#ctx0" brushRef="#br0">21994 12405 0,'25'0'47,"-25"-26"-24,25 26 15,1 0-30,25 0 0,-1 0-2,1 0 2,0 0 0,-1 0 0,-24 26 0,-1-26 0,26 25 0,0-25-2,-1 25 2,-24-25 0,-1 0 0,1 26 0,-1-26 0,26 0 168,-1 0-168,1 0 0,25 25 0,0-25 0,0 26 0,-25-26-2,-25 0 2,-1 0 0,51 25 100,-51-25-100,26 25 0,25-25 0,0 26 0,-25-26-2,0 0 2,-26 0 0,1 0 0,24 0 130,-24 0-130,24 0 0,1 0 0,-26 0 0,1 0 0,-1 0 114,1 0-114,-1 0 0,0 0 0,1 0 0,-1 0-2,0 0 104,1 0-104,-26-26 18,25 26 52,0-25-60,1 25-8</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4-08T00:38:12.2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7372">
    <iact:property name="dataType"/>
    <iact:actionData xml:id="d0">
      <inkml:trace xmlns:inkml="http://www.w3.org/2003/InkML" xml:id="stk0" contextRef="#ctx0" brushRef="#br0">11415 6672 0,'25'0'268,"1"0"-251,-1 25-10,1-25 1,-1 26 0,0-26-2,1 0 3,-1 0-2,0 0 1,1 0 0,25 0 76,50 50-76,-25-50 0,0 26 0,51-1 0,-51-25 0,0 26-2,-25-26 2,-26 0 0,1 0 0,-1 0 92,26 0-92,25 0 0,0 0 0,-25 0 0,25 0-2,0 0 2,25 0 0,-75 0 0,25 0 1,-1 0-2,-24 0-1,-1 0 2,0 0 0,26 0 0,0 0 0,0-26 0,25 26 0,-26-25 0,1 25-2,0-26 2,-26 26 0,26 0 0,-51-25 0,25 25 0,52-25-2,24-1 2,-25 1 0,0 0 0,0-1 0,51 26 0,-51-25 0,0-26-2,26 26 2,-26-1 0,0 1 1,25 25-2,-24 0 1,-52 0 0,51 0 76,0 0-76,0 0 0,0 0 0,51 0-2,-51 0 2,26 0 0,-1 0 1,-25 0-2,0 0 1,1 25 0,24-25-2,-25 26 3,-25-26-2,25 0 1,-25 51 0,25-51 0,-25 0-2,25 25 2,25-25 0,-25 0 0,0 0 0,51 25 1,-51-25-2,0 0 2,1 26-3,24-26 1,-25 25 1,0-25 0,-25 25 0,25 1 0,26-1-2,-52-25 2,1 25 0,25-25 0,0 26 0,0-1 0,26 1-2,-26-26 2,0 50 0,0-50 0,26 26 0,-26-26 0,0 25 0,0-25 0,-51 0-2,1 25 2,-1-25 0,0 0 0,1 0 0,-1 0 1,0 26-4,1-26 3,-1 0 0,1 0 0,-1 0 0,26 0 0,-26 0 1,0 25-2,1-25-1,25 0 2,25 0 0,0 0 0,25 0 0,-25 0 0,0 0 0,1 0-2,-1 0 2,25 0 0,-25 0 0,0 0 1,0 0-2,26 0-1,-26 0 3,-25 0-2,-1-25 1,-24 25 0</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microsoft.com/office/2011/relationships/inkAction" Target="../ink/inkAction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microsoft.com/office/2011/relationships/inkAction" Target="../ink/inkAction2.xml"/><Relationship Id="rId5" Type="http://schemas.openxmlformats.org/officeDocument/2006/relationships/image" Target="../media/image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5.png"/><Relationship Id="rId4" Type="http://schemas.microsoft.com/office/2011/relationships/inkAction" Target="../ink/inkAction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microsoft.com/office/2011/relationships/inkAction" Target="../ink/inkAction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png"/><Relationship Id="rId4" Type="http://schemas.microsoft.com/office/2011/relationships/inkAction" Target="../ink/inkAction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8.png"/><Relationship Id="rId4" Type="http://schemas.microsoft.com/office/2011/relationships/inkAction" Target="../ink/inkAction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9.png"/><Relationship Id="rId4" Type="http://schemas.microsoft.com/office/2011/relationships/inkAction" Target="../ink/inkAction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356C-2124-4AEA-90DC-D70045E8F7E7}"/>
              </a:ext>
            </a:extLst>
          </p:cNvPr>
          <p:cNvSpPr>
            <a:spLocks noGrp="1"/>
          </p:cNvSpPr>
          <p:nvPr>
            <p:ph type="ctrTitle"/>
          </p:nvPr>
        </p:nvSpPr>
        <p:spPr/>
        <p:txBody>
          <a:bodyPr/>
          <a:lstStyle/>
          <a:p>
            <a:r>
              <a:rPr lang="en-US" dirty="0"/>
              <a:t>Hawks Social Studies </a:t>
            </a:r>
            <a:br>
              <a:rPr lang="en-US" dirty="0"/>
            </a:br>
            <a:r>
              <a:rPr lang="en-US" dirty="0"/>
              <a:t>2019-2020</a:t>
            </a:r>
          </a:p>
        </p:txBody>
      </p:sp>
      <p:sp>
        <p:nvSpPr>
          <p:cNvPr id="3" name="Subtitle 2">
            <a:extLst>
              <a:ext uri="{FF2B5EF4-FFF2-40B4-BE49-F238E27FC236}">
                <a16:creationId xmlns:a16="http://schemas.microsoft.com/office/drawing/2014/main" id="{B7AF6A50-DA1E-41F2-94DA-009FF1C01478}"/>
              </a:ext>
            </a:extLst>
          </p:cNvPr>
          <p:cNvSpPr>
            <a:spLocks noGrp="1"/>
          </p:cNvSpPr>
          <p:nvPr>
            <p:ph type="subTitle" idx="1"/>
          </p:nvPr>
        </p:nvSpPr>
        <p:spPr/>
        <p:txBody>
          <a:bodyPr/>
          <a:lstStyle/>
          <a:p>
            <a:r>
              <a:rPr lang="en-US" dirty="0"/>
              <a:t>Quarantine online learning</a:t>
            </a:r>
          </a:p>
        </p:txBody>
      </p:sp>
      <p:pic>
        <p:nvPicPr>
          <p:cNvPr id="6" name="Audio 5">
            <a:hlinkClick r:id="" action="ppaction://media"/>
            <a:extLst>
              <a:ext uri="{FF2B5EF4-FFF2-40B4-BE49-F238E27FC236}">
                <a16:creationId xmlns:a16="http://schemas.microsoft.com/office/drawing/2014/main" id="{3DBB7CDF-A761-48D2-BBDA-89FE15E7E7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29181503"/>
      </p:ext>
    </p:extLst>
  </p:cSld>
  <p:clrMapOvr>
    <a:masterClrMapping/>
  </p:clrMapOvr>
  <mc:AlternateContent xmlns:mc="http://schemas.openxmlformats.org/markup-compatibility/2006">
    <mc:Choice xmlns:p14="http://schemas.microsoft.com/office/powerpoint/2010/main" Requires="p14">
      <p:transition spd="slow" p14:dur="2000" advTm="17051"/>
    </mc:Choice>
    <mc:Fallback>
      <p:transition spd="slow" advTm="17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593A-B1D5-4170-BBC6-B01BC2B3CB24}"/>
              </a:ext>
            </a:extLst>
          </p:cNvPr>
          <p:cNvSpPr>
            <a:spLocks noGrp="1"/>
          </p:cNvSpPr>
          <p:nvPr>
            <p:ph type="title"/>
          </p:nvPr>
        </p:nvSpPr>
        <p:spPr/>
        <p:txBody>
          <a:bodyPr/>
          <a:lstStyle/>
          <a:p>
            <a:pPr algn="ctr"/>
            <a:r>
              <a:rPr lang="en-US" dirty="0"/>
              <a:t>What are we going to study?</a:t>
            </a:r>
            <a:br>
              <a:rPr lang="en-US" dirty="0"/>
            </a:br>
            <a:br>
              <a:rPr lang="en-US" dirty="0"/>
            </a:br>
            <a:endParaRPr lang="en-US" dirty="0"/>
          </a:p>
        </p:txBody>
      </p:sp>
      <p:sp>
        <p:nvSpPr>
          <p:cNvPr id="3" name="Content Placeholder 2">
            <a:extLst>
              <a:ext uri="{FF2B5EF4-FFF2-40B4-BE49-F238E27FC236}">
                <a16:creationId xmlns:a16="http://schemas.microsoft.com/office/drawing/2014/main" id="{A9688C92-5282-4103-874B-3D58A5A8A897}"/>
              </a:ext>
            </a:extLst>
          </p:cNvPr>
          <p:cNvSpPr>
            <a:spLocks noGrp="1"/>
          </p:cNvSpPr>
          <p:nvPr>
            <p:ph idx="1"/>
          </p:nvPr>
        </p:nvSpPr>
        <p:spPr/>
        <p:txBody>
          <a:bodyPr/>
          <a:lstStyle/>
          <a:p>
            <a:r>
              <a:rPr lang="en-US" sz="2800" dirty="0"/>
              <a:t>Welcome to online Social Studies</a:t>
            </a:r>
          </a:p>
          <a:p>
            <a:br>
              <a:rPr lang="en-US" sz="2800" dirty="0"/>
            </a:br>
            <a:r>
              <a:rPr lang="en-US" sz="2800" dirty="0"/>
              <a:t>We will continue to study American History and if there is time you will complete a personal financial course.</a:t>
            </a:r>
          </a:p>
          <a:p>
            <a:br>
              <a:rPr lang="en-US" dirty="0"/>
            </a:br>
            <a:endParaRPr lang="en-US" dirty="0"/>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F3B952A3-5103-469A-8FCA-D9CB1C301237}"/>
                  </a:ext>
                </a:extLst>
              </p14:cNvPr>
              <p14:cNvContentPartPr/>
              <p14:nvPr>
                <p:extLst>
                  <p:ext uri="{42D2F446-02D8-4167-A562-619A0277C38B}">
                    <p15:isNarration xmlns:p15="http://schemas.microsoft.com/office/powerpoint/2012/main" val="1"/>
                  </p:ext>
                </p:extLst>
              </p14:nvPr>
            </p14:nvContentPartPr>
            <p14:xfrm>
              <a:off x="7963560" y="3178080"/>
              <a:ext cx="2429280" cy="91800"/>
            </p14:xfrm>
          </p:contentPart>
        </mc:Choice>
        <mc:Fallback>
          <p:pic>
            <p:nvPicPr>
              <p:cNvPr id="6" name="Ink 5">
                <a:extLst>
                  <a:ext uri="{FF2B5EF4-FFF2-40B4-BE49-F238E27FC236}">
                    <a16:creationId xmlns:a16="http://schemas.microsoft.com/office/drawing/2014/main" id="{F3B952A3-5103-469A-8FCA-D9CB1C301237}"/>
                  </a:ext>
                </a:extLst>
              </p:cNvPr>
              <p:cNvPicPr>
                <a:picLocks noGrp="1" noRot="1" noChangeAspect="1" noMove="1" noResize="1" noEditPoints="1" noAdjustHandles="1" noChangeArrowheads="1" noChangeShapeType="1"/>
              </p:cNvPicPr>
              <p:nvPr/>
            </p:nvPicPr>
            <p:blipFill>
              <a:blip r:embed="rId5"/>
              <a:stretch>
                <a:fillRect/>
              </a:stretch>
            </p:blipFill>
            <p:spPr>
              <a:xfrm>
                <a:off x="7947720" y="3114720"/>
                <a:ext cx="2460600" cy="218520"/>
              </a:xfrm>
              <a:prstGeom prst="rect">
                <a:avLst/>
              </a:prstGeom>
            </p:spPr>
          </p:pic>
        </mc:Fallback>
      </mc:AlternateContent>
      <p:pic>
        <p:nvPicPr>
          <p:cNvPr id="7" name="Audio 6">
            <a:hlinkClick r:id="" action="ppaction://media"/>
            <a:extLst>
              <a:ext uri="{FF2B5EF4-FFF2-40B4-BE49-F238E27FC236}">
                <a16:creationId xmlns:a16="http://schemas.microsoft.com/office/drawing/2014/main" id="{557B196B-6ED3-48EC-8BC5-EDE5D499E6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85980212"/>
      </p:ext>
    </p:extLst>
  </p:cSld>
  <p:clrMapOvr>
    <a:masterClrMapping/>
  </p:clrMapOvr>
  <mc:AlternateContent xmlns:mc="http://schemas.openxmlformats.org/markup-compatibility/2006">
    <mc:Choice xmlns:p14="http://schemas.microsoft.com/office/powerpoint/2010/main" Requires="p14">
      <p:transition spd="slow" p14:dur="2000" advTm="13991"/>
    </mc:Choice>
    <mc:Fallback>
      <p:transition spd="slow" advTm="13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74C1-0921-4D49-B3A1-327F37EE97A5}"/>
              </a:ext>
            </a:extLst>
          </p:cNvPr>
          <p:cNvSpPr>
            <a:spLocks noGrp="1"/>
          </p:cNvSpPr>
          <p:nvPr>
            <p:ph type="title"/>
          </p:nvPr>
        </p:nvSpPr>
        <p:spPr/>
        <p:txBody>
          <a:bodyPr/>
          <a:lstStyle/>
          <a:p>
            <a:pPr algn="ctr"/>
            <a:r>
              <a:rPr lang="en-US" dirty="0"/>
              <a:t>How are we going to learn?</a:t>
            </a:r>
            <a:br>
              <a:rPr lang="en-US" dirty="0"/>
            </a:br>
            <a:endParaRPr lang="en-US" dirty="0"/>
          </a:p>
        </p:txBody>
      </p:sp>
      <p:sp>
        <p:nvSpPr>
          <p:cNvPr id="3" name="Content Placeholder 2">
            <a:extLst>
              <a:ext uri="{FF2B5EF4-FFF2-40B4-BE49-F238E27FC236}">
                <a16:creationId xmlns:a16="http://schemas.microsoft.com/office/drawing/2014/main" id="{5F282F97-19E5-4642-96B9-B497388018A6}"/>
              </a:ext>
            </a:extLst>
          </p:cNvPr>
          <p:cNvSpPr>
            <a:spLocks noGrp="1"/>
          </p:cNvSpPr>
          <p:nvPr>
            <p:ph idx="1"/>
          </p:nvPr>
        </p:nvSpPr>
        <p:spPr/>
        <p:txBody>
          <a:bodyPr/>
          <a:lstStyle/>
          <a:p>
            <a:r>
              <a:rPr lang="en-US" sz="2800" dirty="0"/>
              <a:t>You will be using an American History course that is </a:t>
            </a:r>
            <a:r>
              <a:rPr lang="en-US" sz="2800" b="1" u="sng" dirty="0"/>
              <a:t>online</a:t>
            </a:r>
            <a:r>
              <a:rPr lang="en-US" sz="2800" dirty="0"/>
              <a:t> from Khan Academy.  It is directly a line with all our standards.  </a:t>
            </a:r>
          </a:p>
          <a:p>
            <a:r>
              <a:rPr lang="en-US" sz="2800" dirty="0"/>
              <a:t>We also will complete (depending on how this year works out) a Personal Finance course.  This requirement was added to our curriculum this year and the standards of that course match with our state standards.</a:t>
            </a:r>
          </a:p>
          <a:p>
            <a:br>
              <a:rPr lang="en-US" dirty="0"/>
            </a:br>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7039C99-8975-4627-8EE2-6F0649F8E1C8}"/>
                  </a:ext>
                </a:extLst>
              </p14:cNvPr>
              <p14:cNvContentPartPr/>
              <p14:nvPr/>
            </p14:nvContentPartPr>
            <p14:xfrm>
              <a:off x="5424480" y="2146320"/>
              <a:ext cx="360" cy="360"/>
            </p14:xfrm>
          </p:contentPart>
        </mc:Choice>
        <mc:Fallback>
          <p:pic>
            <p:nvPicPr>
              <p:cNvPr id="4" name="Ink 3">
                <a:extLst>
                  <a:ext uri="{FF2B5EF4-FFF2-40B4-BE49-F238E27FC236}">
                    <a16:creationId xmlns:a16="http://schemas.microsoft.com/office/drawing/2014/main" id="{A7039C99-8975-4627-8EE2-6F0649F8E1C8}"/>
                  </a:ext>
                </a:extLst>
              </p:cNvPr>
              <p:cNvPicPr/>
              <p:nvPr/>
            </p:nvPicPr>
            <p:blipFill>
              <a:blip r:embed="rId5"/>
              <a:stretch>
                <a:fillRect/>
              </a:stretch>
            </p:blipFill>
            <p:spPr>
              <a:xfrm>
                <a:off x="5408640" y="2082960"/>
                <a:ext cx="31680" cy="127080"/>
              </a:xfrm>
              <a:prstGeom prst="rect">
                <a:avLst/>
              </a:prstGeom>
            </p:spPr>
          </p:pic>
        </mc:Fallback>
      </mc:AlternateContent>
      <mc:AlternateContent xmlns:mc="http://schemas.openxmlformats.org/markup-compatibility/2006">
        <mc:Choice xmlns:p14="http://schemas.microsoft.com/office/powerpoint/2010/main" xmlns:iact="http://schemas.microsoft.com/office/powerpoint/2014/inkAction" Requires="p14 iact">
          <p:contentPart p14:bwMode="auto" r:id="rId6">
            <p14:nvContentPartPr>
              <p14:cNvPr id="7" name="Ink 6">
                <a:extLst>
                  <a:ext uri="{FF2B5EF4-FFF2-40B4-BE49-F238E27FC236}">
                    <a16:creationId xmlns:a16="http://schemas.microsoft.com/office/drawing/2014/main" id="{EBB6FE2E-ACFE-43B4-B132-9397765A0438}"/>
                  </a:ext>
                </a:extLst>
              </p14:cNvPr>
              <p14:cNvContentPartPr/>
              <p14:nvPr>
                <p:extLst>
                  <p:ext uri="{42D2F446-02D8-4167-A562-619A0277C38B}">
                    <p15:isNarration xmlns:p15="http://schemas.microsoft.com/office/powerpoint/2012/main" val="1"/>
                  </p:ext>
                </p:extLst>
              </p14:nvPr>
            </p14:nvContentPartPr>
            <p14:xfrm>
              <a:off x="5123160" y="2045880"/>
              <a:ext cx="922680" cy="91440"/>
            </p14:xfrm>
          </p:contentPart>
        </mc:Choice>
        <mc:Fallback>
          <p:pic>
            <p:nvPicPr>
              <p:cNvPr id="7" name="Ink 6">
                <a:extLst>
                  <a:ext uri="{FF2B5EF4-FFF2-40B4-BE49-F238E27FC236}">
                    <a16:creationId xmlns:a16="http://schemas.microsoft.com/office/drawing/2014/main" id="{EBB6FE2E-ACFE-43B4-B132-9397765A0438}"/>
                  </a:ext>
                </a:extLst>
              </p:cNvPr>
              <p:cNvPicPr>
                <a:picLocks noGrp="1" noRot="1" noChangeAspect="1" noMove="1" noResize="1" noEditPoints="1" noAdjustHandles="1" noChangeArrowheads="1" noChangeShapeType="1"/>
              </p:cNvPicPr>
              <p:nvPr/>
            </p:nvPicPr>
            <p:blipFill>
              <a:blip r:embed="rId7"/>
              <a:stretch>
                <a:fillRect/>
              </a:stretch>
            </p:blipFill>
            <p:spPr>
              <a:xfrm>
                <a:off x="5107320" y="1982520"/>
                <a:ext cx="954000" cy="218160"/>
              </a:xfrm>
              <a:prstGeom prst="rect">
                <a:avLst/>
              </a:prstGeom>
            </p:spPr>
          </p:pic>
        </mc:Fallback>
      </mc:AlternateContent>
      <p:pic>
        <p:nvPicPr>
          <p:cNvPr id="8" name="Audio 7">
            <a:hlinkClick r:id="" action="ppaction://media"/>
            <a:extLst>
              <a:ext uri="{FF2B5EF4-FFF2-40B4-BE49-F238E27FC236}">
                <a16:creationId xmlns:a16="http://schemas.microsoft.com/office/drawing/2014/main" id="{BB055E68-0A3B-4FDE-9BC0-28F4BBB468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845338554"/>
      </p:ext>
    </p:extLst>
  </p:cSld>
  <p:clrMapOvr>
    <a:masterClrMapping/>
  </p:clrMapOvr>
  <mc:AlternateContent xmlns:mc="http://schemas.openxmlformats.org/markup-compatibility/2006">
    <mc:Choice xmlns:p14="http://schemas.microsoft.com/office/powerpoint/2010/main" Requires="p14">
      <p:transition spd="slow" p14:dur="2000" advTm="22530"/>
    </mc:Choice>
    <mc:Fallback>
      <p:transition spd="slow" advTm="22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5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2F64-5CCE-4786-B7A9-165DCB1ED552}"/>
              </a:ext>
            </a:extLst>
          </p:cNvPr>
          <p:cNvSpPr>
            <a:spLocks noGrp="1"/>
          </p:cNvSpPr>
          <p:nvPr>
            <p:ph type="title"/>
          </p:nvPr>
        </p:nvSpPr>
        <p:spPr/>
        <p:txBody>
          <a:bodyPr/>
          <a:lstStyle/>
          <a:p>
            <a:pPr algn="ctr"/>
            <a:r>
              <a:rPr lang="en-US" dirty="0"/>
              <a:t>How are we going to learn?</a:t>
            </a:r>
          </a:p>
        </p:txBody>
      </p:sp>
      <p:sp>
        <p:nvSpPr>
          <p:cNvPr id="3" name="Content Placeholder 2">
            <a:extLst>
              <a:ext uri="{FF2B5EF4-FFF2-40B4-BE49-F238E27FC236}">
                <a16:creationId xmlns:a16="http://schemas.microsoft.com/office/drawing/2014/main" id="{F65E760E-A783-45E8-A718-3CFD93CDFD85}"/>
              </a:ext>
            </a:extLst>
          </p:cNvPr>
          <p:cNvSpPr>
            <a:spLocks noGrp="1"/>
          </p:cNvSpPr>
          <p:nvPr>
            <p:ph idx="1"/>
          </p:nvPr>
        </p:nvSpPr>
        <p:spPr/>
        <p:txBody>
          <a:bodyPr>
            <a:normAutofit/>
          </a:bodyPr>
          <a:lstStyle/>
          <a:p>
            <a:r>
              <a:rPr lang="en-US" sz="2800" dirty="0"/>
              <a:t>You will have a virtual lesson every Monday.  This will have the information, expectations, and directions for the lessons assigned that week.   </a:t>
            </a:r>
          </a:p>
          <a:p>
            <a:r>
              <a:rPr lang="en-US" sz="2800" dirty="0"/>
              <a:t>This WILL NOT be a live session. Those will take place on Wednesday morning. Monday’s lesson you will hear my voice but we will not be seeing each other, that is for Wednesday. </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9CFAB5AE-6C3C-4492-A98D-D5431CE6B575}"/>
                  </a:ext>
                </a:extLst>
              </p14:cNvPr>
              <p14:cNvContentPartPr/>
              <p14:nvPr>
                <p:extLst>
                  <p:ext uri="{42D2F446-02D8-4167-A562-619A0277C38B}">
                    <p15:isNarration xmlns:p15="http://schemas.microsoft.com/office/powerpoint/2012/main" val="1"/>
                  </p:ext>
                </p:extLst>
              </p14:nvPr>
            </p14:nvContentPartPr>
            <p14:xfrm>
              <a:off x="4191480" y="1991160"/>
              <a:ext cx="4210560" cy="1789920"/>
            </p14:xfrm>
          </p:contentPart>
        </mc:Choice>
        <mc:Fallback>
          <p:pic>
            <p:nvPicPr>
              <p:cNvPr id="6" name="Ink 5">
                <a:extLst>
                  <a:ext uri="{FF2B5EF4-FFF2-40B4-BE49-F238E27FC236}">
                    <a16:creationId xmlns:a16="http://schemas.microsoft.com/office/drawing/2014/main" id="{9CFAB5AE-6C3C-4492-A98D-D5431CE6B575}"/>
                  </a:ext>
                </a:extLst>
              </p:cNvPr>
              <p:cNvPicPr>
                <a:picLocks noGrp="1" noRot="1" noChangeAspect="1" noMove="1" noResize="1" noEditPoints="1" noAdjustHandles="1" noChangeArrowheads="1" noChangeShapeType="1"/>
              </p:cNvPicPr>
              <p:nvPr/>
            </p:nvPicPr>
            <p:blipFill>
              <a:blip r:embed="rId5"/>
              <a:stretch>
                <a:fillRect/>
              </a:stretch>
            </p:blipFill>
            <p:spPr>
              <a:xfrm>
                <a:off x="4175640" y="1927800"/>
                <a:ext cx="4241880" cy="1916640"/>
              </a:xfrm>
              <a:prstGeom prst="rect">
                <a:avLst/>
              </a:prstGeom>
            </p:spPr>
          </p:pic>
        </mc:Fallback>
      </mc:AlternateContent>
      <p:pic>
        <p:nvPicPr>
          <p:cNvPr id="7" name="Audio 6">
            <a:hlinkClick r:id="" action="ppaction://media"/>
            <a:extLst>
              <a:ext uri="{FF2B5EF4-FFF2-40B4-BE49-F238E27FC236}">
                <a16:creationId xmlns:a16="http://schemas.microsoft.com/office/drawing/2014/main" id="{770B84CC-046A-4AF0-AFBE-DD01E07903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5954980"/>
      </p:ext>
    </p:extLst>
  </p:cSld>
  <p:clrMapOvr>
    <a:masterClrMapping/>
  </p:clrMapOvr>
  <mc:AlternateContent xmlns:mc="http://schemas.openxmlformats.org/markup-compatibility/2006">
    <mc:Choice xmlns:p14="http://schemas.microsoft.com/office/powerpoint/2010/main" Requires="p14">
      <p:transition spd="slow" p14:dur="2000" advTm="46387"/>
    </mc:Choice>
    <mc:Fallback>
      <p:transition spd="slow" advTm="46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29EF-E4C5-4D37-820B-4141804A7D80}"/>
              </a:ext>
            </a:extLst>
          </p:cNvPr>
          <p:cNvSpPr>
            <a:spLocks noGrp="1"/>
          </p:cNvSpPr>
          <p:nvPr>
            <p:ph type="title"/>
          </p:nvPr>
        </p:nvSpPr>
        <p:spPr/>
        <p:txBody>
          <a:bodyPr/>
          <a:lstStyle/>
          <a:p>
            <a:pPr algn="ctr"/>
            <a:r>
              <a:rPr lang="en-US" dirty="0"/>
              <a:t>How are we going to learn?</a:t>
            </a:r>
          </a:p>
        </p:txBody>
      </p:sp>
      <p:sp>
        <p:nvSpPr>
          <p:cNvPr id="3" name="Content Placeholder 2">
            <a:extLst>
              <a:ext uri="{FF2B5EF4-FFF2-40B4-BE49-F238E27FC236}">
                <a16:creationId xmlns:a16="http://schemas.microsoft.com/office/drawing/2014/main" id="{2DD94BC1-524C-4E8D-8539-AB4E9081B856}"/>
              </a:ext>
            </a:extLst>
          </p:cNvPr>
          <p:cNvSpPr>
            <a:spLocks noGrp="1"/>
          </p:cNvSpPr>
          <p:nvPr>
            <p:ph idx="1"/>
          </p:nvPr>
        </p:nvSpPr>
        <p:spPr/>
        <p:txBody>
          <a:bodyPr>
            <a:normAutofit/>
          </a:bodyPr>
          <a:lstStyle/>
          <a:p>
            <a:r>
              <a:rPr lang="en-US" sz="2800" dirty="0"/>
              <a:t>On Wednesdays from 8:30 we will have a live session.  This will include instructions, teaching and your responses.  You will find the link to join the live session posted on Google classroom approximately 30 minutes before the session starts.  This meeting is for all cores.</a:t>
            </a:r>
          </a:p>
          <a:p>
            <a:br>
              <a:rPr lang="en-US" sz="2800" dirty="0"/>
            </a:br>
            <a:endParaRPr lang="en-US" sz="2800" dirty="0"/>
          </a:p>
        </p:txBody>
      </p:sp>
      <p:pic>
        <p:nvPicPr>
          <p:cNvPr id="6" name="Audio 5">
            <a:hlinkClick r:id="" action="ppaction://media"/>
            <a:extLst>
              <a:ext uri="{FF2B5EF4-FFF2-40B4-BE49-F238E27FC236}">
                <a16:creationId xmlns:a16="http://schemas.microsoft.com/office/drawing/2014/main" id="{F83EA7DA-7D31-46B7-A5D4-05BF79FB65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6350645"/>
      </p:ext>
    </p:extLst>
  </p:cSld>
  <p:clrMapOvr>
    <a:masterClrMapping/>
  </p:clrMapOvr>
  <mc:AlternateContent xmlns:mc="http://schemas.openxmlformats.org/markup-compatibility/2006">
    <mc:Choice xmlns:p14="http://schemas.microsoft.com/office/powerpoint/2010/main" Requires="p14">
      <p:transition spd="slow" p14:dur="2000" advTm="24070"/>
    </mc:Choice>
    <mc:Fallback>
      <p:transition spd="slow" advTm="24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FD4A-B853-4BE7-927E-BCD0094ED7BC}"/>
              </a:ext>
            </a:extLst>
          </p:cNvPr>
          <p:cNvSpPr>
            <a:spLocks noGrp="1"/>
          </p:cNvSpPr>
          <p:nvPr>
            <p:ph type="title"/>
          </p:nvPr>
        </p:nvSpPr>
        <p:spPr/>
        <p:txBody>
          <a:bodyPr/>
          <a:lstStyle/>
          <a:p>
            <a:pPr algn="ctr"/>
            <a:r>
              <a:rPr lang="en-US" dirty="0"/>
              <a:t>Where will all assignments be posted?</a:t>
            </a:r>
          </a:p>
        </p:txBody>
      </p:sp>
      <p:sp>
        <p:nvSpPr>
          <p:cNvPr id="3" name="Content Placeholder 2">
            <a:extLst>
              <a:ext uri="{FF2B5EF4-FFF2-40B4-BE49-F238E27FC236}">
                <a16:creationId xmlns:a16="http://schemas.microsoft.com/office/drawing/2014/main" id="{91AFA4C8-3DD7-4ABF-BE67-9DD2661816CB}"/>
              </a:ext>
            </a:extLst>
          </p:cNvPr>
          <p:cNvSpPr>
            <a:spLocks noGrp="1"/>
          </p:cNvSpPr>
          <p:nvPr>
            <p:ph idx="1"/>
          </p:nvPr>
        </p:nvSpPr>
        <p:spPr/>
        <p:txBody>
          <a:bodyPr>
            <a:normAutofit/>
          </a:bodyPr>
          <a:lstStyle/>
          <a:p>
            <a:r>
              <a:rPr lang="en-US" sz="2800" dirty="0"/>
              <a:t>All assignments will be posted in Google Classroom!  To minimize confusion go to Google Classroom first!!!!!!  I will have things on my website but the </a:t>
            </a:r>
            <a:r>
              <a:rPr lang="en-US" sz="2800" b="1" dirty="0"/>
              <a:t>go to place</a:t>
            </a:r>
            <a:r>
              <a:rPr lang="en-US" sz="2800" dirty="0"/>
              <a:t> is GOOGLE CLASSROOM.</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A1C9ED92-6407-44FA-B8EF-EB07E214E4F7}"/>
                  </a:ext>
                </a:extLst>
              </p14:cNvPr>
              <p14:cNvContentPartPr/>
              <p14:nvPr>
                <p:extLst>
                  <p:ext uri="{42D2F446-02D8-4167-A562-619A0277C38B}">
                    <p15:isNarration xmlns:p15="http://schemas.microsoft.com/office/powerpoint/2012/main" val="1"/>
                  </p:ext>
                </p:extLst>
              </p14:nvPr>
            </p14:nvContentPartPr>
            <p14:xfrm>
              <a:off x="7113960" y="3780720"/>
              <a:ext cx="1370520" cy="82800"/>
            </p14:xfrm>
          </p:contentPart>
        </mc:Choice>
        <mc:Fallback>
          <p:pic>
            <p:nvPicPr>
              <p:cNvPr id="6" name="Ink 5">
                <a:extLst>
                  <a:ext uri="{FF2B5EF4-FFF2-40B4-BE49-F238E27FC236}">
                    <a16:creationId xmlns:a16="http://schemas.microsoft.com/office/drawing/2014/main" id="{A1C9ED92-6407-44FA-B8EF-EB07E214E4F7}"/>
                  </a:ext>
                </a:extLst>
              </p:cNvPr>
              <p:cNvPicPr>
                <a:picLocks noGrp="1" noRot="1" noChangeAspect="1" noMove="1" noResize="1" noEditPoints="1" noAdjustHandles="1" noChangeArrowheads="1" noChangeShapeType="1"/>
              </p:cNvPicPr>
              <p:nvPr/>
            </p:nvPicPr>
            <p:blipFill>
              <a:blip r:embed="rId5"/>
              <a:stretch>
                <a:fillRect/>
              </a:stretch>
            </p:blipFill>
            <p:spPr>
              <a:xfrm>
                <a:off x="7098120" y="3717360"/>
                <a:ext cx="1401840" cy="209520"/>
              </a:xfrm>
              <a:prstGeom prst="rect">
                <a:avLst/>
              </a:prstGeom>
            </p:spPr>
          </p:pic>
        </mc:Fallback>
      </mc:AlternateContent>
      <p:pic>
        <p:nvPicPr>
          <p:cNvPr id="7" name="Audio 6">
            <a:hlinkClick r:id="" action="ppaction://media"/>
            <a:extLst>
              <a:ext uri="{FF2B5EF4-FFF2-40B4-BE49-F238E27FC236}">
                <a16:creationId xmlns:a16="http://schemas.microsoft.com/office/drawing/2014/main" id="{E5AFA677-57C9-41C7-9306-475B551201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65556093"/>
      </p:ext>
    </p:extLst>
  </p:cSld>
  <p:clrMapOvr>
    <a:masterClrMapping/>
  </p:clrMapOvr>
  <mc:AlternateContent xmlns:mc="http://schemas.openxmlformats.org/markup-compatibility/2006">
    <mc:Choice xmlns:p14="http://schemas.microsoft.com/office/powerpoint/2010/main" Requires="p14">
      <p:transition spd="slow" p14:dur="2000" advTm="27603"/>
    </mc:Choice>
    <mc:Fallback>
      <p:transition spd="slow" advTm="27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DC1C-840D-44D5-A502-FF47B455478B}"/>
              </a:ext>
            </a:extLst>
          </p:cNvPr>
          <p:cNvSpPr>
            <a:spLocks noGrp="1"/>
          </p:cNvSpPr>
          <p:nvPr>
            <p:ph type="title"/>
          </p:nvPr>
        </p:nvSpPr>
        <p:spPr/>
        <p:txBody>
          <a:bodyPr/>
          <a:lstStyle/>
          <a:p>
            <a:pPr algn="ctr"/>
            <a:r>
              <a:rPr lang="en-US" dirty="0"/>
              <a:t>Where do I hand in my assignments?</a:t>
            </a:r>
          </a:p>
        </p:txBody>
      </p:sp>
      <p:sp>
        <p:nvSpPr>
          <p:cNvPr id="3" name="Content Placeholder 2">
            <a:extLst>
              <a:ext uri="{FF2B5EF4-FFF2-40B4-BE49-F238E27FC236}">
                <a16:creationId xmlns:a16="http://schemas.microsoft.com/office/drawing/2014/main" id="{2A418644-6B4A-4DCD-87F0-CDD30F14ABCA}"/>
              </a:ext>
            </a:extLst>
          </p:cNvPr>
          <p:cNvSpPr>
            <a:spLocks noGrp="1"/>
          </p:cNvSpPr>
          <p:nvPr>
            <p:ph idx="1"/>
          </p:nvPr>
        </p:nvSpPr>
        <p:spPr/>
        <p:txBody>
          <a:bodyPr>
            <a:normAutofit/>
          </a:bodyPr>
          <a:lstStyle/>
          <a:p>
            <a:r>
              <a:rPr lang="en-US" sz="2800" dirty="0"/>
              <a:t>You will hand in your assignments in Google classroom.  Each Monday you will go to Google classroom and you will have a virtual lesson that will be posted as an assignment.  Attached to that assignment will be a document </a:t>
            </a:r>
            <a:r>
              <a:rPr lang="en-US" sz="2800" b="1" dirty="0"/>
              <a:t>you will make a copy of</a:t>
            </a:r>
            <a:r>
              <a:rPr lang="en-US" sz="2800" dirty="0"/>
              <a:t>.  That document will have the questions that correspond to the assignments for that week.  You will put your answers on that document that will be handed in on FRIDAY of that week</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81A1E0ED-7A33-478F-A619-33CF82A3C2D7}"/>
                  </a:ext>
                </a:extLst>
              </p14:cNvPr>
              <p14:cNvContentPartPr/>
              <p14:nvPr>
                <p:extLst>
                  <p:ext uri="{42D2F446-02D8-4167-A562-619A0277C38B}">
                    <p15:isNarration xmlns:p15="http://schemas.microsoft.com/office/powerpoint/2012/main" val="1"/>
                  </p:ext>
                </p:extLst>
              </p14:nvPr>
            </p14:nvContentPartPr>
            <p14:xfrm>
              <a:off x="4127760" y="2475000"/>
              <a:ext cx="6329160" cy="2849400"/>
            </p14:xfrm>
          </p:contentPart>
        </mc:Choice>
        <mc:Fallback>
          <p:pic>
            <p:nvPicPr>
              <p:cNvPr id="6" name="Ink 5">
                <a:extLst>
                  <a:ext uri="{FF2B5EF4-FFF2-40B4-BE49-F238E27FC236}">
                    <a16:creationId xmlns:a16="http://schemas.microsoft.com/office/drawing/2014/main" id="{81A1E0ED-7A33-478F-A619-33CF82A3C2D7}"/>
                  </a:ext>
                </a:extLst>
              </p:cNvPr>
              <p:cNvPicPr>
                <a:picLocks noGrp="1" noRot="1" noChangeAspect="1" noMove="1" noResize="1" noEditPoints="1" noAdjustHandles="1" noChangeArrowheads="1" noChangeShapeType="1"/>
              </p:cNvPicPr>
              <p:nvPr/>
            </p:nvPicPr>
            <p:blipFill>
              <a:blip r:embed="rId5"/>
              <a:stretch>
                <a:fillRect/>
              </a:stretch>
            </p:blipFill>
            <p:spPr>
              <a:xfrm>
                <a:off x="4111920" y="2411640"/>
                <a:ext cx="6360480" cy="2976120"/>
              </a:xfrm>
              <a:prstGeom prst="rect">
                <a:avLst/>
              </a:prstGeom>
            </p:spPr>
          </p:pic>
        </mc:Fallback>
      </mc:AlternateContent>
      <p:pic>
        <p:nvPicPr>
          <p:cNvPr id="7" name="Audio 6">
            <a:hlinkClick r:id="" action="ppaction://media"/>
            <a:extLst>
              <a:ext uri="{FF2B5EF4-FFF2-40B4-BE49-F238E27FC236}">
                <a16:creationId xmlns:a16="http://schemas.microsoft.com/office/drawing/2014/main" id="{3332A9BC-0F6A-4D30-BB68-7498E7B1EB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98831725"/>
      </p:ext>
    </p:extLst>
  </p:cSld>
  <p:clrMapOvr>
    <a:masterClrMapping/>
  </p:clrMapOvr>
  <mc:AlternateContent xmlns:mc="http://schemas.openxmlformats.org/markup-compatibility/2006">
    <mc:Choice xmlns:p14="http://schemas.microsoft.com/office/powerpoint/2010/main" Requires="p14">
      <p:transition spd="slow" p14:dur="2000" advTm="61321"/>
    </mc:Choice>
    <mc:Fallback>
      <p:transition spd="slow" advTm="61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070A-8E10-41D7-834B-B7A03FC7373E}"/>
              </a:ext>
            </a:extLst>
          </p:cNvPr>
          <p:cNvSpPr>
            <a:spLocks noGrp="1"/>
          </p:cNvSpPr>
          <p:nvPr>
            <p:ph type="title"/>
          </p:nvPr>
        </p:nvSpPr>
        <p:spPr/>
        <p:txBody>
          <a:bodyPr/>
          <a:lstStyle/>
          <a:p>
            <a:pPr algn="ctr"/>
            <a:r>
              <a:rPr lang="en-US" dirty="0"/>
              <a:t>What will my assignments look like?</a:t>
            </a:r>
          </a:p>
        </p:txBody>
      </p:sp>
      <p:sp>
        <p:nvSpPr>
          <p:cNvPr id="3" name="Content Placeholder 2">
            <a:extLst>
              <a:ext uri="{FF2B5EF4-FFF2-40B4-BE49-F238E27FC236}">
                <a16:creationId xmlns:a16="http://schemas.microsoft.com/office/drawing/2014/main" id="{1DAEE3DC-33A6-43A3-8053-DB1D41A60E57}"/>
              </a:ext>
            </a:extLst>
          </p:cNvPr>
          <p:cNvSpPr>
            <a:spLocks noGrp="1"/>
          </p:cNvSpPr>
          <p:nvPr>
            <p:ph idx="1"/>
          </p:nvPr>
        </p:nvSpPr>
        <p:spPr>
          <a:xfrm>
            <a:off x="3869268" y="371475"/>
            <a:ext cx="7315200" cy="6115050"/>
          </a:xfrm>
        </p:spPr>
        <p:txBody>
          <a:bodyPr>
            <a:normAutofit fontScale="85000" lnSpcReduction="20000"/>
          </a:bodyPr>
          <a:lstStyle/>
          <a:p>
            <a:r>
              <a:rPr lang="en-US" b="1" i="1" dirty="0"/>
              <a:t>WEEK ONE      Name:____________________________  Core _____</a:t>
            </a:r>
            <a:endParaRPr lang="en-US" dirty="0"/>
          </a:p>
          <a:p>
            <a:r>
              <a:rPr lang="en-US" b="1" i="1" dirty="0"/>
              <a:t>Week One Assignments  on Khan Academy. 4-13 through 4-17</a:t>
            </a:r>
            <a:endParaRPr lang="en-US" dirty="0"/>
          </a:p>
          <a:p>
            <a:br>
              <a:rPr lang="en-US" dirty="0"/>
            </a:br>
            <a:r>
              <a:rPr lang="en-US" dirty="0"/>
              <a:t>NCDPI Standards</a:t>
            </a:r>
          </a:p>
          <a:p>
            <a:r>
              <a:rPr lang="en-US" dirty="0"/>
              <a:t>8.H.3.2 Explain how changes brought about by technology and other innovations affected individuals and groups in North Carolina and the United States.</a:t>
            </a:r>
          </a:p>
          <a:p>
            <a:r>
              <a:rPr lang="en-US" dirty="0"/>
              <a:t>8.H.3.3 Explain how individuals and groups have influenced economic, political, and social change in North Carolina and the United States.</a:t>
            </a:r>
          </a:p>
          <a:p>
            <a:br>
              <a:rPr lang="en-US" dirty="0"/>
            </a:br>
            <a:r>
              <a:rPr lang="en-US" dirty="0"/>
              <a:t>            </a:t>
            </a:r>
            <a:r>
              <a:rPr lang="en-US" b="1" i="1" dirty="0"/>
              <a:t>These are the assignments to be completed by Friday, April 17</a:t>
            </a:r>
            <a:endParaRPr lang="en-US" dirty="0"/>
          </a:p>
          <a:p>
            <a:r>
              <a:rPr lang="en-US" dirty="0"/>
              <a:t>Introduction to the Age of Empire                   Text 3Q</a:t>
            </a:r>
          </a:p>
          <a:p>
            <a:r>
              <a:rPr lang="en-US" dirty="0"/>
              <a:t>The Age of Empire                     		       Video 11:08</a:t>
            </a:r>
          </a:p>
          <a:p>
            <a:r>
              <a:rPr lang="en-US" dirty="0"/>
              <a:t>The Spanish-American War                   	       Text 3Q</a:t>
            </a:r>
          </a:p>
          <a:p>
            <a:r>
              <a:rPr lang="en-US" dirty="0"/>
              <a:t>Imperialism                      		       </a:t>
            </a:r>
            <a:r>
              <a:rPr lang="en-US" i="1" dirty="0"/>
              <a:t>Practice</a:t>
            </a:r>
            <a:endParaRPr lang="en-US" dirty="0"/>
          </a:p>
          <a:p>
            <a:r>
              <a:rPr lang="en-US" dirty="0"/>
              <a:t>The Progressives                    		       Video 7:33</a:t>
            </a:r>
          </a:p>
          <a:p>
            <a:r>
              <a:rPr lang="en-US" dirty="0"/>
              <a:t>The Progressive Era                    	       Text 3Q</a:t>
            </a:r>
          </a:p>
          <a:p>
            <a:r>
              <a:rPr lang="en-US" dirty="0"/>
              <a:t>The presidency of Theodore Roosevelt          Text 3Q</a:t>
            </a:r>
          </a:p>
          <a:p>
            <a:r>
              <a:rPr lang="en-US" dirty="0"/>
              <a:t>Muckrakers                       		         Text 4Q</a:t>
            </a:r>
          </a:p>
          <a:p>
            <a:r>
              <a:rPr lang="en-US" dirty="0"/>
              <a:t>Progressivism                      		        </a:t>
            </a:r>
            <a:r>
              <a:rPr lang="en-US" i="1" dirty="0"/>
              <a:t>Practice</a:t>
            </a:r>
            <a:endParaRPr lang="en-US" dirty="0"/>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1FE1BC7A-F774-4610-AEFB-891985A1F83F}"/>
                  </a:ext>
                </a:extLst>
              </p14:cNvPr>
              <p14:cNvContentPartPr/>
              <p14:nvPr>
                <p:extLst>
                  <p:ext uri="{42D2F446-02D8-4167-A562-619A0277C38B}">
                    <p15:isNarration xmlns:p15="http://schemas.microsoft.com/office/powerpoint/2012/main" val="1"/>
                  </p:ext>
                </p:extLst>
              </p14:nvPr>
            </p14:nvContentPartPr>
            <p14:xfrm>
              <a:off x="7917840" y="4456440"/>
              <a:ext cx="749160" cy="82800"/>
            </p14:xfrm>
          </p:contentPart>
        </mc:Choice>
        <mc:Fallback>
          <p:pic>
            <p:nvPicPr>
              <p:cNvPr id="6" name="Ink 5">
                <a:extLst>
                  <a:ext uri="{FF2B5EF4-FFF2-40B4-BE49-F238E27FC236}">
                    <a16:creationId xmlns:a16="http://schemas.microsoft.com/office/drawing/2014/main" id="{1FE1BC7A-F774-4610-AEFB-891985A1F83F}"/>
                  </a:ext>
                </a:extLst>
              </p:cNvPr>
              <p:cNvPicPr>
                <a:picLocks noGrp="1" noRot="1" noChangeAspect="1" noMove="1" noResize="1" noEditPoints="1" noAdjustHandles="1" noChangeArrowheads="1" noChangeShapeType="1"/>
              </p:cNvPicPr>
              <p:nvPr/>
            </p:nvPicPr>
            <p:blipFill>
              <a:blip r:embed="rId5"/>
              <a:stretch>
                <a:fillRect/>
              </a:stretch>
            </p:blipFill>
            <p:spPr>
              <a:xfrm>
                <a:off x="7902000" y="4393080"/>
                <a:ext cx="780480" cy="209520"/>
              </a:xfrm>
              <a:prstGeom prst="rect">
                <a:avLst/>
              </a:prstGeom>
            </p:spPr>
          </p:pic>
        </mc:Fallback>
      </mc:AlternateContent>
      <p:pic>
        <p:nvPicPr>
          <p:cNvPr id="7" name="Audio 6">
            <a:hlinkClick r:id="" action="ppaction://media"/>
            <a:extLst>
              <a:ext uri="{FF2B5EF4-FFF2-40B4-BE49-F238E27FC236}">
                <a16:creationId xmlns:a16="http://schemas.microsoft.com/office/drawing/2014/main" id="{618B29A2-33C0-4E88-B690-BF52605BF6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22058675"/>
      </p:ext>
    </p:extLst>
  </p:cSld>
  <p:clrMapOvr>
    <a:masterClrMapping/>
  </p:clrMapOvr>
  <mc:AlternateContent xmlns:mc="http://schemas.openxmlformats.org/markup-compatibility/2006">
    <mc:Choice xmlns:p14="http://schemas.microsoft.com/office/powerpoint/2010/main" Requires="p14">
      <p:transition spd="slow" p14:dur="2000" advTm="112818"/>
    </mc:Choice>
    <mc:Fallback>
      <p:transition spd="slow" advTm="11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4AF2-B371-4985-9EDB-17D75CE88D96}"/>
              </a:ext>
            </a:extLst>
          </p:cNvPr>
          <p:cNvSpPr>
            <a:spLocks noGrp="1"/>
          </p:cNvSpPr>
          <p:nvPr>
            <p:ph type="title"/>
          </p:nvPr>
        </p:nvSpPr>
        <p:spPr/>
        <p:txBody>
          <a:bodyPr/>
          <a:lstStyle/>
          <a:p>
            <a:pPr algn="ctr"/>
            <a:r>
              <a:rPr lang="en-US" dirty="0"/>
              <a:t>What will my assignments look like?</a:t>
            </a:r>
          </a:p>
        </p:txBody>
      </p:sp>
      <p:sp>
        <p:nvSpPr>
          <p:cNvPr id="3" name="Content Placeholder 2">
            <a:extLst>
              <a:ext uri="{FF2B5EF4-FFF2-40B4-BE49-F238E27FC236}">
                <a16:creationId xmlns:a16="http://schemas.microsoft.com/office/drawing/2014/main" id="{F9593E56-01BB-4404-AB7C-719B3BABA72C}"/>
              </a:ext>
            </a:extLst>
          </p:cNvPr>
          <p:cNvSpPr>
            <a:spLocks noGrp="1"/>
          </p:cNvSpPr>
          <p:nvPr>
            <p:ph idx="1"/>
          </p:nvPr>
        </p:nvSpPr>
        <p:spPr>
          <a:xfrm>
            <a:off x="3762375" y="238125"/>
            <a:ext cx="7743825" cy="6286499"/>
          </a:xfrm>
        </p:spPr>
        <p:txBody>
          <a:bodyPr>
            <a:normAutofit fontScale="85000" lnSpcReduction="20000"/>
          </a:bodyPr>
          <a:lstStyle/>
          <a:p>
            <a:br>
              <a:rPr lang="en-US" dirty="0"/>
            </a:br>
            <a:br>
              <a:rPr lang="en-US" dirty="0"/>
            </a:br>
            <a:r>
              <a:rPr lang="en-US" dirty="0"/>
              <a:t>		Tele-Learning Student Response Doc</a:t>
            </a:r>
          </a:p>
          <a:p>
            <a:br>
              <a:rPr lang="en-US" dirty="0"/>
            </a:br>
            <a:r>
              <a:rPr lang="en-US" dirty="0"/>
              <a:t>You will put your responses to the units that you will do on Khan Academy in this document. Make a copy.  This will be what you hand in. You see the heading of the text you are supposed to read and the questions from that text you will be asked to answer.  As you answer your questions, cite from the text.</a:t>
            </a:r>
          </a:p>
          <a:p>
            <a:br>
              <a:rPr lang="en-US" dirty="0"/>
            </a:br>
            <a:r>
              <a:rPr lang="en-US" b="1" dirty="0"/>
              <a:t>Introduction to the age of empire</a:t>
            </a:r>
            <a:endParaRPr lang="en-US" dirty="0"/>
          </a:p>
          <a:p>
            <a:pPr fontAlgn="base"/>
            <a:br>
              <a:rPr lang="en-US" dirty="0"/>
            </a:br>
            <a:r>
              <a:rPr lang="en-US" dirty="0"/>
              <a:t> Why do you think some Americans supported imperialism? Why did some oppose it?</a:t>
            </a:r>
          </a:p>
          <a:p>
            <a:pPr fontAlgn="base"/>
            <a:r>
              <a:rPr lang="en-US" dirty="0"/>
              <a:t>Was colonialism different than Manifest Destiny, or just a new phase of it?</a:t>
            </a:r>
          </a:p>
          <a:p>
            <a:pPr fontAlgn="base"/>
            <a:r>
              <a:rPr lang="en-US" dirty="0"/>
              <a:t>Should the United States have become an empire? How long could the United States have maintained an isolationist policy towards the world?</a:t>
            </a:r>
          </a:p>
          <a:p>
            <a:endParaRPr lang="en-US" b="1" dirty="0"/>
          </a:p>
          <a:p>
            <a:r>
              <a:rPr lang="en-US" b="1" dirty="0"/>
              <a:t>The Spanish-American War         What do you think?</a:t>
            </a:r>
            <a:endParaRPr lang="en-US" dirty="0"/>
          </a:p>
          <a:p>
            <a:pPr fontAlgn="base"/>
            <a:r>
              <a:rPr lang="en-US" dirty="0"/>
              <a:t>Why did the United States go to war against Spain? Do you think the United States was looking for a reason to go to war?</a:t>
            </a:r>
          </a:p>
          <a:p>
            <a:pPr fontAlgn="base"/>
            <a:r>
              <a:rPr lang="en-US" dirty="0"/>
              <a:t>Did the United States keep its promise in the Teller Amendment? Why or why not?</a:t>
            </a:r>
          </a:p>
          <a:p>
            <a:pPr fontAlgn="base"/>
            <a:r>
              <a:rPr lang="en-US" dirty="0"/>
              <a:t>Why do you think that the United States annexed Puerto Rico and the Philippines as territories, not states?</a:t>
            </a:r>
          </a:p>
          <a:p>
            <a:endParaRPr lang="en-US" dirty="0"/>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0620FB61-9539-466B-B7D1-F6D834911C1C}"/>
                  </a:ext>
                </a:extLst>
              </p14:cNvPr>
              <p14:cNvContentPartPr/>
              <p14:nvPr>
                <p:extLst>
                  <p:ext uri="{42D2F446-02D8-4167-A562-619A0277C38B}">
                    <p15:isNarration xmlns:p15="http://schemas.microsoft.com/office/powerpoint/2012/main" val="1"/>
                  </p:ext>
                </p:extLst>
              </p14:nvPr>
            </p14:nvContentPartPr>
            <p14:xfrm>
              <a:off x="4109400" y="2328840"/>
              <a:ext cx="3069000" cy="201240"/>
            </p14:xfrm>
          </p:contentPart>
        </mc:Choice>
        <mc:Fallback>
          <p:pic>
            <p:nvPicPr>
              <p:cNvPr id="6" name="Ink 5">
                <a:extLst>
                  <a:ext uri="{FF2B5EF4-FFF2-40B4-BE49-F238E27FC236}">
                    <a16:creationId xmlns:a16="http://schemas.microsoft.com/office/drawing/2014/main" id="{0620FB61-9539-466B-B7D1-F6D834911C1C}"/>
                  </a:ext>
                </a:extLst>
              </p:cNvPr>
              <p:cNvPicPr>
                <a:picLocks noGrp="1" noRot="1" noChangeAspect="1" noMove="1" noResize="1" noEditPoints="1" noAdjustHandles="1" noChangeArrowheads="1" noChangeShapeType="1"/>
              </p:cNvPicPr>
              <p:nvPr/>
            </p:nvPicPr>
            <p:blipFill>
              <a:blip r:embed="rId5"/>
              <a:stretch>
                <a:fillRect/>
              </a:stretch>
            </p:blipFill>
            <p:spPr>
              <a:xfrm>
                <a:off x="4093560" y="2265480"/>
                <a:ext cx="3100320" cy="327960"/>
              </a:xfrm>
              <a:prstGeom prst="rect">
                <a:avLst/>
              </a:prstGeom>
            </p:spPr>
          </p:pic>
        </mc:Fallback>
      </mc:AlternateContent>
      <p:pic>
        <p:nvPicPr>
          <p:cNvPr id="7" name="Audio 6">
            <a:hlinkClick r:id="" action="ppaction://media"/>
            <a:extLst>
              <a:ext uri="{FF2B5EF4-FFF2-40B4-BE49-F238E27FC236}">
                <a16:creationId xmlns:a16="http://schemas.microsoft.com/office/drawing/2014/main" id="{97B5C1D1-2B72-4E58-84A6-E26911E782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37982381"/>
      </p:ext>
    </p:extLst>
  </p:cSld>
  <p:clrMapOvr>
    <a:masterClrMapping/>
  </p:clrMapOvr>
  <mc:AlternateContent xmlns:mc="http://schemas.openxmlformats.org/markup-compatibility/2006">
    <mc:Choice xmlns:p14="http://schemas.microsoft.com/office/powerpoint/2010/main" Requires="p14">
      <p:transition spd="slow" p14:dur="2000" advTm="98074"/>
    </mc:Choice>
    <mc:Fallback>
      <p:transition spd="slow" advTm="98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190</TotalTime>
  <Words>759</Words>
  <Application>Microsoft Office PowerPoint</Application>
  <PresentationFormat>Widescreen</PresentationFormat>
  <Paragraphs>48</Paragraphs>
  <Slides>9</Slides>
  <Notes>0</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Corbel</vt:lpstr>
      <vt:lpstr>Wingdings 2</vt:lpstr>
      <vt:lpstr>Frame</vt:lpstr>
      <vt:lpstr>Hawks Social Studies  2019-2020</vt:lpstr>
      <vt:lpstr>What are we going to study?  </vt:lpstr>
      <vt:lpstr>How are we going to learn? </vt:lpstr>
      <vt:lpstr>How are we going to learn?</vt:lpstr>
      <vt:lpstr>How are we going to learn?</vt:lpstr>
      <vt:lpstr>Where will all assignments be posted?</vt:lpstr>
      <vt:lpstr>Where do I hand in my assignments?</vt:lpstr>
      <vt:lpstr>What will my assignments look like?</vt:lpstr>
      <vt:lpstr>What will my assignments look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Cummens</dc:creator>
  <cp:lastModifiedBy>Mary Cummens _ Staff - DillardDriveMS</cp:lastModifiedBy>
  <cp:revision>7</cp:revision>
  <dcterms:created xsi:type="dcterms:W3CDTF">2020-04-07T21:36:48Z</dcterms:created>
  <dcterms:modified xsi:type="dcterms:W3CDTF">2020-04-08T00:47:38Z</dcterms:modified>
</cp:coreProperties>
</file>