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79" r:id="rId3"/>
    <p:sldId id="280" r:id="rId4"/>
    <p:sldId id="308" r:id="rId5"/>
    <p:sldId id="278" r:id="rId6"/>
    <p:sldId id="281" r:id="rId7"/>
    <p:sldId id="283" r:id="rId8"/>
    <p:sldId id="307" r:id="rId9"/>
    <p:sldId id="285" r:id="rId10"/>
    <p:sldId id="286" r:id="rId11"/>
    <p:sldId id="287" r:id="rId12"/>
    <p:sldId id="289" r:id="rId13"/>
    <p:sldId id="291" r:id="rId14"/>
    <p:sldId id="293" r:id="rId15"/>
    <p:sldId id="292" r:id="rId16"/>
    <p:sldId id="290" r:id="rId17"/>
    <p:sldId id="294" r:id="rId18"/>
    <p:sldId id="284" r:id="rId19"/>
    <p:sldId id="295" r:id="rId20"/>
    <p:sldId id="296" r:id="rId21"/>
    <p:sldId id="297" r:id="rId22"/>
    <p:sldId id="298" r:id="rId23"/>
    <p:sldId id="309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58" r:id="rId33"/>
    <p:sldId id="300" r:id="rId34"/>
    <p:sldId id="299" r:id="rId35"/>
    <p:sldId id="275" r:id="rId36"/>
    <p:sldId id="310" r:id="rId37"/>
    <p:sldId id="301" r:id="rId38"/>
    <p:sldId id="262" r:id="rId39"/>
    <p:sldId id="268" r:id="rId40"/>
    <p:sldId id="263" r:id="rId41"/>
    <p:sldId id="303" r:id="rId42"/>
    <p:sldId id="304" r:id="rId43"/>
    <p:sldId id="302" r:id="rId44"/>
    <p:sldId id="259" r:id="rId45"/>
    <p:sldId id="311" r:id="rId46"/>
    <p:sldId id="274" r:id="rId47"/>
    <p:sldId id="306" r:id="rId48"/>
    <p:sldId id="267" r:id="rId49"/>
    <p:sldId id="312" r:id="rId50"/>
    <p:sldId id="276" r:id="rId51"/>
    <p:sldId id="277" r:id="rId52"/>
    <p:sldId id="3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87387" autoAdjust="0"/>
  </p:normalViewPr>
  <p:slideViewPr>
    <p:cSldViewPr>
      <p:cViewPr>
        <p:scale>
          <a:sx n="60" d="100"/>
          <a:sy n="60" d="100"/>
        </p:scale>
        <p:origin x="-8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3514F-4539-4EA2-8324-F846562A4D7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BBD0BB0-0C53-4B68-A3EB-59A18C13479B}" type="pres">
      <dgm:prSet presAssocID="{5AC3514F-4539-4EA2-8324-F846562A4D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CFD0D-47B2-4B9D-A13D-969E4AFFB27D}" type="presOf" srcId="{5AC3514F-4539-4EA2-8324-F846562A4D72}" destId="{5BBD0BB0-0C53-4B68-A3EB-59A18C13479B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ECAE6-C8A2-4280-9A9B-4F5C15D521B8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4B393-BC40-4C2C-921D-83F50786F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038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4B393-BC40-4C2C-921D-83F50786F21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9CB4-15FB-41EC-AEC5-0AA3B4BB4047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3A7F-8D26-499A-979E-EED64406B8F4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62ED-7FD3-43C7-95CE-18DF65AEA84F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2ECB-090A-4660-8B9B-7B25E8D8A4A0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F2D2-4583-4803-A591-4863E8FBAB50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5DC6-EB30-49AD-A182-612B36BADF5D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C6AF-8464-499E-8A50-B785B4754807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79F5-A6FA-4700-B9C2-D6CD0628156F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2EAD-202A-406F-8044-D8EE0497EC03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7A2-357D-422A-A900-0CA89E595DCC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FBC2-9D72-4E51-975D-64C8CABBC05D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8E21FF-3DB4-46AC-A2B5-1A623D9372C2}" type="datetime1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B227BF-7A77-47ED-92C2-99398FD4F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youtube.com/watch?v=icU_i8SszR4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was happening when</a:t>
            </a:r>
            <a:endParaRPr lang="en-US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World War II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5562600" y="274638"/>
            <a:ext cx="3352800" cy="487362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Britain stands alone…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52400"/>
            <a:ext cx="5181600" cy="40386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Hitler ordered an assault on Britain</a:t>
            </a:r>
          </a:p>
          <a:p>
            <a:pPr lv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raids took 1,000’s of lives, yet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British never gave in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lv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British air force fought the invading plans…</a:t>
            </a:r>
          </a:p>
          <a:p>
            <a:pPr lvl="2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fights continued through the summer</a:t>
            </a:r>
          </a:p>
          <a:p>
            <a:pPr lvl="2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Hitler abandoned the invasion on Britain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BRITAIN STOOD ALONE </a:t>
            </a:r>
          </a:p>
        </p:txBody>
      </p:sp>
      <p:pic>
        <p:nvPicPr>
          <p:cNvPr id="5" name="Picture 4" descr="300px-Battle_of_britain_air_ob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914400"/>
            <a:ext cx="2971800" cy="2514600"/>
          </a:xfrm>
          <a:prstGeom prst="rect">
            <a:avLst/>
          </a:prstGeom>
        </p:spPr>
      </p:pic>
      <p:pic>
        <p:nvPicPr>
          <p:cNvPr id="6" name="Picture 6" descr="battle of Britain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609600" y="4419600"/>
            <a:ext cx="4572000" cy="2252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4" descr="RAF Pilot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5638800" y="3505200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Battle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Britain: After a night of bombing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8675" name="Picture 6" descr="Battle of Britain-St Paul'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724400" y="1066800"/>
            <a:ext cx="4419600" cy="52577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6" name="Picture 7" descr="Battle of Britain-2 befuddled ladies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152400" y="1143000"/>
            <a:ext cx="4495800" cy="5226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382000" cy="11890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London “Tube”:</a:t>
            </a:r>
            <a:br>
              <a:rPr lang="en-US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Air Raid Shelters during the </a:t>
            </a:r>
            <a:r>
              <a:rPr lang="en-US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Blitz</a:t>
            </a:r>
          </a:p>
        </p:txBody>
      </p:sp>
      <p:pic>
        <p:nvPicPr>
          <p:cNvPr id="29699" name="Picture 5" descr="London tube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t="9929" r="5319" b="9219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81000" y="152401"/>
            <a:ext cx="8458200" cy="2800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Barbarossa: Hitler’s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Biggest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 Invasion of the Soviet Union</a:t>
            </a:r>
          </a:p>
          <a:p>
            <a:pPr>
              <a:spcBef>
                <a:spcPct val="50000"/>
              </a:spcBef>
              <a:defRPr/>
            </a:pPr>
            <a:endParaRPr lang="en-US" sz="4000" b="1" dirty="0" smtClean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0" b="1" dirty="0">
              <a:latin typeface="Arial Rounded MT Bold" pitchFamily="34" charset="0"/>
            </a:endParaRPr>
          </a:p>
        </p:txBody>
      </p:sp>
      <p:pic>
        <p:nvPicPr>
          <p:cNvPr id="32771" name="Picture 6" descr="map-Operation Barbarossa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019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June 22, 1941, Hitler broke his pact with Stalin… Germany attacks the Soviet Union      </a:t>
            </a:r>
            <a:r>
              <a:rPr lang="en-US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who does the Soviet Union join forces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534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Arial Rounded MT Bold" pitchFamily="34" charset="0"/>
              </a:rPr>
              <a:t>Operation Barbarossa: 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June </a:t>
            </a:r>
            <a:r>
              <a:rPr lang="en-US" sz="3200" b="1" dirty="0">
                <a:solidFill>
                  <a:srgbClr val="FFFF00"/>
                </a:solidFill>
                <a:latin typeface="Arial Rounded MT Bold" pitchFamily="34" charset="0"/>
              </a:rPr>
              <a:t>22, </a:t>
            </a:r>
            <a:r>
              <a:rPr lang="en-US" sz="3200" b="1" dirty="0" smtClean="0">
                <a:solidFill>
                  <a:srgbClr val="FFFF00"/>
                </a:solidFill>
                <a:latin typeface="Arial Rounded MT Bold" pitchFamily="34" charset="0"/>
              </a:rPr>
              <a:t>1941  Hitler invades Russia</a:t>
            </a:r>
            <a:endParaRPr lang="en-US" sz="32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019800"/>
            <a:ext cx="9144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04813" indent="-404813" algn="ctr">
              <a:buClr>
                <a:srgbClr val="D80000"/>
              </a:buClr>
              <a:buSzPct val="90000"/>
            </a:pPr>
            <a:r>
              <a:rPr lang="en-US" sz="3600" b="1" dirty="0">
                <a:latin typeface="Arial Rounded MT Bold" pitchFamily="34" charset="0"/>
              </a:rPr>
              <a:t>3,000,000 German </a:t>
            </a:r>
            <a:r>
              <a:rPr lang="en-US" sz="3600" b="1" dirty="0" smtClean="0">
                <a:latin typeface="Arial Rounded MT Bold" pitchFamily="34" charset="0"/>
              </a:rPr>
              <a:t>soldiers and 3,400 tanks invade Russia.</a:t>
            </a:r>
            <a:endParaRPr lang="en-US" sz="3600" b="1" dirty="0">
              <a:latin typeface="Arial Rounded MT Bold" pitchFamily="34" charset="0"/>
            </a:endParaRPr>
          </a:p>
        </p:txBody>
      </p:sp>
      <p:pic>
        <p:nvPicPr>
          <p:cNvPr id="33796" name="Picture 5" descr="Barbarossa-German tank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086" t="3770" r="4347" b="5734"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077200" cy="48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 joins the Allies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5486400"/>
            <a:ext cx="87630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Soviet union joined forces with Britain in fighting the Germans</a:t>
            </a:r>
          </a:p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Churchill and Stalin deeply mistrusted each other, they were now forced to work together to defeat a common enemy.</a:t>
            </a:r>
          </a:p>
        </p:txBody>
      </p:sp>
      <p:pic>
        <p:nvPicPr>
          <p:cNvPr id="4" name="Picture 3" descr="axis_1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86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6397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Rounded MT Bold" pitchFamily="34" charset="0"/>
              </a:rPr>
              <a:t>United States roll in the war at this point.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295400"/>
            <a:ext cx="8534400" cy="51816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Roosevelt </a:t>
            </a:r>
            <a: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sympathized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the Allies.  If the US sold supplies to Great Britain it would</a:t>
            </a:r>
            <a: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violate 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Neutrality Acts passed by Congress.</a:t>
            </a:r>
          </a:p>
          <a:p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Congress passes Lend-Lease Act.  It allowed the United States to lend or lease supplies to Britain and other nations fighting Germany.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4018582"/>
            <a:ext cx="8610600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 Britain.........................$31 billion</a:t>
            </a:r>
            <a:b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Soviet Union..........................$11 billion</a:t>
            </a:r>
            <a:b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France..................................$3 billion</a:t>
            </a:r>
            <a:b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China..................................$1.5 billion</a:t>
            </a:r>
            <a:b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European......................$500 million</a:t>
            </a:r>
            <a:b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South America.......................$400 million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en-US" sz="2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amount totaled: </a:t>
            </a:r>
            <a:r>
              <a:rPr lang="en-US" sz="2000" b="1" u="sng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$48,601,365,000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1000" y="228601"/>
            <a:ext cx="8534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Arial Rounded MT Bold" pitchFamily="34" charset="0"/>
              </a:rPr>
              <a:t>U. S. Lend-Lease </a:t>
            </a:r>
            <a:r>
              <a:rPr lang="en-US" sz="3200" b="1" dirty="0" smtClean="0">
                <a:latin typeface="Arial Rounded MT Bold" pitchFamily="34" charset="0"/>
              </a:rPr>
              <a:t>Act 1941</a:t>
            </a:r>
            <a:endParaRPr lang="en-US" sz="3200" b="1" dirty="0">
              <a:latin typeface="Arial Rounded MT Bold" pitchFamily="34" charset="0"/>
            </a:endParaRPr>
          </a:p>
        </p:txBody>
      </p:sp>
      <p:pic>
        <p:nvPicPr>
          <p:cNvPr id="4" name="Picture 5" descr="chart-Lend-Lease-Newsweek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914400"/>
            <a:ext cx="9144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10515600" cy="7620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Germany’s &amp; Axis powers response to America’s “Neutrality”</a:t>
            </a:r>
            <a:endParaRPr lang="en-US" sz="26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91200" y="990600"/>
            <a:ext cx="32004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Germany, Japan and Italy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planned to organized an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attack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America’s pacific fleet.  This would pull America in the war, and 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stop her material support of the Allies.</a:t>
            </a:r>
          </a:p>
          <a:p>
            <a:pPr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Japanese navy and naval pilots trained to destroy our pacific fleet </a:t>
            </a:r>
            <a:r>
              <a:rPr lang="en-US" dirty="0" smtClean="0"/>
              <a:t>at </a:t>
            </a:r>
            <a:r>
              <a:rPr lang="en-US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Pearl Harbor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4034" name="AutoShape 2" descr="data:image/jpeg;base64,/9j/4AAQSkZJRgABAQAAAQABAAD/2wCEAAkGBhQSERQUEhQWFRUWGBwaGRgXGCAYHBsdHRkfHCAaGiIXHiYgHh0kGRgbIC8gIycpLi0tHh8xNTAqNScrLCkBCQoKBQUFDQUFDSkYEhgpKSkpKSkpKSkpKSkpKSkpKSkpKSkpKSkpKSkpKSkpKSkpKSkpKSkpKSkpKSkpKSkpKf/AABEIAHQAmAMBIgACEQEDEQH/xAAcAAABBAMBAAAAAAAAAAAAAAAABAUGBwECAwj/xAA+EAACAQIEAwUGAwYEBwAAAAABAhEAAwQSITEFE0EGIlFhcQcjMoGRoUKx0RQVUmLB8CRyouEzU2OCksLx/8QAFAEBAAAAAAAAAAAAAAAAAAAAAP/EABQRAQAAAAAAAAAAAAAAAAAAAAD/2gAMAwEAAhEDEQA/ALxooooCiiigKKKKArBNZpn7V8UOHweIvDRktsVP8xEL/qIoKa7Q4+3exV+4UDZ7phszDuoSkLEiGCgyRO0Ultm0AobC8wwQWLXZPgwCmJ00jpM71Icfh7CGzaSwozoLS6K5m48C4xDEjRxvJmrW/cOH/wCRZ8P+Gu309KDzotkFsuUkmQBrmmdh4t+lXv7PuJ8/h+HY/Eq8tvW2cn5AGqu7U4NLXFbtsogtls4WRbBBtAhQwU5RmB8tehOs49nHEhzcZhhlC27gZMpzLlbopAg5RkBHSRQT2iiigKKKKAooooCiiigKKKKAooooCiiigxUG9pePEYfDAZzduFym/dtqTLZQTHMyHY7Hfapjj+IW7K5rtxLakxLsFE9BrVa8R46tzH37yXbYUWhatMYYNAeRqwGruD1Hd1BFBz4feTEcTthRPMu80kMWVRaD5QsqsggWjO2oirWqsux2LtWsReuO1u1h7K5LUxlButqc0mSy2VO/UVMx2zwWv+JtGN+986CuPazhgmPt3CDle2hYj/puwb/Qw16fSnDgvFFTH2eXaVLWtpspbKm6ADOi6P8A4diBqDBPxA109pPE8PibdhrF5Lj23aQhkhWQmdNu8i603XcZcfD2kQouVFUnlluUGV7dxiV7xnOjzvmE6wKC3xRTHwLtNbvhUzqb4X3ttdSjDRwdNAHkSfKnugzRRRQFFFFAUUUUCPH8Xs2MvOupbzGBnYLJ8p8J18KVK4O1eaMXxi9ful77tiXe3y5zFQAdcoAyjQySCCp6gwKuL2TWLqcPHNJyF2NkMZIt6Rr4ZsxHgCKCbZqRcW41Zwycy/cW2khQW6k7ARqT6VBuOe0m6nEBh7VtRZtXFW+z6tBiWWDoqhgepOulNXtmZ3v4VSCLQR2G/ecsFI06qkdPxNQWtYxSuqujBlZQykaggiQR4iCPrXQmqB4h2xxtjC2sFaJtIEkXQTnZGZoCsQMqghlzbmNx1srsv22wlvB4Rb18W3NkaXWObudxmZjp8SnUmgRe0XtpZtXFw9xJAKlnZM1tSytAI6tBDeQiot2rwt3DYQFFtEF07/dJgqYIJgEEQI13B6U19tsZbx3E3azdVrGVM1wd5EVVAe44I/CGO2+gmnbt3j8MuBw+GwzC6hIC3EcMypZABNyNy2fYgAanoBQMfBO1+dP2W8LdsO4bPEAsAFUNqYXzGk9RUhtWLyBkDBQ/xAaTpEGBrozD1NR7sXwOxevhroV7CDLFwnI91wwRegnQtBI0HnVnrgbWYjksQdIy+Eak+O5PQQABBaQi9jhjFcpyR9OnpQ2FNpWbMiKFOYmcoBUgk5h4H7yKR8G7WXLvE+VyEOHu3WtqgQZlykjmBpmd2Kzl3gaCXXtf2Ua/Ye0jOGT3iIFDG6QNE32naOsGDQcPZv2ss/tnItkxe/EVgEoGICyZ/Edx0q3Aa8y9ncfcw16zeUIShzAMC27ZW2Wc0ZtojcRMV6P/AHgnL5uYC3lz5jtlicxnpBmgWTWj3AJJIAG81D+z/tRwuIYo82bhfKisCeYpaEZCo1kFSR0n51v7U7h/dt1RHvCiEGBIZxprp9aCWWr6sAVIYHYgyD8xW5qo/Y1fupfv2M82BbDhSRo+YKYA20OvT4fGrPwvGbN17lu3dR3tmHVWBKnwIoFmaiqR9qWMxL8RNpmui2qKbC2j1ZT7w6jvZg2o1AGhHXNBFSe+quz5QcuZAJLNqVk6iY21iTVi8A9qS2MPbt3bTPy1C50dRIAjUNGoEDfWDtsa9wWNaRlg5diBESNgFjXzBFIuI43Tlx11PifRenTXzoJJ2o7WWH4muKwiGECEyMouOpJk9YjKs7nL6Gkd7tKcXduXccpuAlMhRmTlBXGZbQU6BrbMDMywTXSo1cjUiYA9f71oS4WAUkx9flQPWJ4hbvGTbyohfloJ7iM5ZVUz03Mz3pPWKR8aFk8t7COnu1FwOweW2zoR+Dy0gz0pJfYKoA6jX/f5a0pe+uS0oEMeYHkCCrRBnxHe+UUHG3xBxmhiQwVSYEwhBUCRsCq6DeNZrW7eN0mQCWJLEADMTuTHXX0FcbkgZT4/2fWi1QPfEe0V69hlsXSbgW6bhYtJbuC2ojYBYJ03Jk6zKrh3bnEWcPfwzs9y3dt5Fm4wNs7SkgmNdU2Om2ss9m4G+I+mkD7Ukxp73yoHPgmPfD3xdtEBge7ImRsUb+WDqPlT5i+32Lc3HR8pdVGk5bcTLWgScrMSZbU+EVGMLekZetbpK3AB1A++k6UDhYxFl7ZU4dVYqo5qswlkzEsFnKGb3YJH8L/xQHPB8StL+0asj3MH+yoIW4oIUHXOc3fZQIVYBck+IbrdkpDMxYrptAjrsPLrTbeIYXTEFY29AdPlQY4VctrdstdXNbW4pdAxBIB1Oh0IGszuN9anXa/2kLi3WyoZcHK8wgAXm/mXNIWDDARrBmJqBp8JjdiBtuJ6fpXOy2sAx+Z3iPE+VBJVxFheQ+FZku2Ut3C4aSbhuPmVoAD2woVdI38Jlb2W7Y2uGXMTcNnOb5BtpaeFUZmZgxud4asI0Y1HXuaK8AD4QOpBAkR/CdDqaRX0z2Tc/hcZuvxTvOp2GvkKB37WdsruPxAvMothFyKiktlBJJMwCWJO4A2GnjimLD3QN6KBXhbLlWjuwsjz120266nSkmKwrpGaNRIgz9Ypz4e8hvLb+/6VyxrZg077/wBPrQIR8B13MedbYZT846Vm4PdIOuZifoK6WIED1+3Wg4YizHh6D+9PStSfh18hS3GDuidgaRC4VZY3Xb9aDfGrFxh4fpWtq0T+f9/KjGY03bj3G0Z2kx4wJ3rthhJAmNd6DL22HQRNc3swe8AemmvXxrtemRrrH9nzrthU7jbki5baBtol4fXvD70GMIgEA7aka+Oh+eg8a0xie902AX8vOuvCXhlB3BBHzkH6ED61rjbk3miYhdSCD4daBXiLmWVG5Oz7f/absOstcEjX6bRTnisKgMk5iW2nTf8AKkfIyOpMd4fLQjQUCfCWycgVixIJK7ZSDt56RrXGx8cnUaz86UcKfLetnwaKzYT3pC699uvmaDd0le71/PzNGEw+a3etr3tARuI2f/1j6UtwVoh++inLsSPyAgT61paIGIdIEKIELrGfP3iNyMxAncACgZrEBlJAYAglTswnVTHQiRRW4t7jy/rv/WigX8LMMf5gfqK2scNuYi8tm0Ablw5VBOUTBOp6aCt+FNmDL1U5x6dRTv2BQtxBSvxLbvMuuxFpoP1IoIojyBpGWekHXxIpVbt6r/kn70iwUlPkPmYH3pZbBPL/AMhH0ag7Y0e7jpoaaSKcXaVI8vHzpyx/ZR14dYxq8vIZDQSXk3HAZhGUAQF0PhO9Am4lwXl4LBX5JOIN8kERlCtbUD7E02WmifkPuP0NPXFMSzcNwAZSFS5igrEaETaYeRHeYSP4TTRaIyufCInx86Da48NpvrHWlmAw3uXaSMt20m8asl+D/opE7SQfnUr7K9mTisBjnN0W1tPbcEiZa1butBkiAeautBGHtEQzDvK0H85+VYZmZzmMnaTvAOn5n605Lw5mwC4ktJu4rk5MvwyubMTJP/aB460m4ngeTiLtrNm5V1kzRE5WiYkx9aDY66gaCD96UYtuZdFoRqrBSR+JoiAdzAj1NN9vHMUyiBpHmYrlxBo5cEghdwfA6H10+1BzwtwowYEAqZBPeEj8xSlMUWdbkAd5VAAAAAG2m8THpFNyNS+zam1mkaMd/lQP1pgSBEwdKVcQ4Ii8MuYwQbi3uUQy5tC0LlMjJGZidDOm1N9p8pMnSJj9akvZDB/vDAYvBZ8rErdtnoGn8Q8MwWY8ZoK4sPrv0/rRW44dcBuyscjS7JHd95y/mc+mlFB3tdyC3dzLIPirDQ+hirH9mfAb+GxVy9icPctotkjM4AAzOsmSY0UEnymoBxfDXrl4WioDqtuyFDAjuIFHegDQak7Cr1u42/fw4VsOjpcUBwzQCD8QIJBIOvhI9aCggFCtBAU3HygEAAaZepjTYHWIrbAnNlE7FtRruJq+MBZu2hy7OEw6LvAhQD6AifWqa7fW7g4jiM4CsWUwm2tsQaBA9iFb09etWZZvX7XAUsW7B5lyyVDAodLjEzGb+BvuKhHYXgH7Xcv23AYLbBl3K5SWERqIYgHU/hnxFWNw7huItKlpWsZLahUBYGFHSZoInxns837swdgW7t25avDMVHMKJcGa4iC3IyhgoBIO3nUc7WcQw166P2JClhLKqoYZTKlmMyZJOaZJkzVppwy4xLG5bEme7r/t0FM59llhpIIzlWygNlXMVMSANpoKoQsxVRGZiFE9cxgT8yKvKz7OOThb+FtDmW8RBuG7dKnMoABQImglQYJPhVNYThdy7g71xELJauWi5USy5kcTprElZ8JFehOFtiXw9hmuqrNaQsCuuYoCZ+f9aCG2PZteTDWcPduSLbswdLhSWcysjpBmPM1XXaLDNbx19HMsLrSepJgz571eXELV/Y31g7dwGCII3G/X61X/AGj4bz1uZhb5rT70Wgr5gOpABMxGvSgrZLfejbWpLwr2fYrHWFv2AkarDlkJ1nMpZcrL3omdxTBavMMHc00a8mY5R0RiBMZhsdJ10qz+wvF8Raw/7HnQyCbLnQhWE5BJ1IJLCd9ulBVC4F8ly4AMtp1RjI+JiwUDxnI2o8KyCOWwjYyD5VYPEeyL4XhmJsIty9de5afMtrXuMNAE33Zvma68Q7FWf3McZctGziEsqMqOQujBAWWBDlYLDed6CJYoH6jwqZ+xfhNwX71x7dxUNoKrMhCtLa5Sw10UbVA+GXbl3EYZTcJNy8iEbR7xB9w2h8jXp0igp7hWBc3+0LXkmEeCygifeOkZhBOUI3lp5VirV4twhcRae1cLBXUqcpKnURoR5H0rNBEuH+z3CpiWvgOWeTDEFVJicoy6TT9fwNtWUBFiGYgqDJEQdROk1migSYnGi2Tlt2v/AA/SqW7e8Ta/jbuYKuQi2Aihe6B16k946miign69pbqlVUIq5lQKF0AkKI16LoJmprhfCB8QGw2+VFFAs5cTGkVFPaTxq7hsE7WWyszpbzdQHJBI8DGk0UUEY9i2D79xgzAMsFQYXumBtr+InerZt2hJPnRRQI+LWRyW8oPzn/eq07XY9rBuusMVUNDag7SD1gxRRQV7hL/+HxCABVYhoA2I2Cz0A09KlnY+2HwtudwxAIMEAERHhE0UUFt8OTPbRmZpZAx7x3qMe0hymBxSgkhlgg+Tr3h/Mev60UUDB7LOyeHxFq3fuKebavl1YGNgoCsNivWPHrVwIdKKKDNFFFB//9k="/>
          <p:cNvSpPr>
            <a:spLocks noChangeAspect="1" noChangeArrowheads="1"/>
          </p:cNvSpPr>
          <p:nvPr/>
        </p:nvSpPr>
        <p:spPr bwMode="auto">
          <a:xfrm>
            <a:off x="0" y="-525463"/>
            <a:ext cx="144780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5" descr="map-Pearl harbo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r="3488"/>
          <a:stretch>
            <a:fillRect/>
          </a:stretch>
        </p:blipFill>
        <p:spPr bwMode="auto">
          <a:xfrm>
            <a:off x="0" y="914400"/>
            <a:ext cx="58674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81000" y="76201"/>
            <a:ext cx="83058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Pearl Harbor from the Cockpit of a Japanese Pilot</a:t>
            </a:r>
            <a:endParaRPr lang="en-US" sz="3200" b="1" i="1" u="sng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11" name="Picture 3" descr="Pearl harbor from a Jap plane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 begins in Europe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524000"/>
            <a:ext cx="8001000" cy="4953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Europe, Poland became Hitler’s next target…</a:t>
            </a:r>
          </a:p>
          <a:p>
            <a:pPr lvl="1"/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France and Britain now realized that the policy of appeasement (made with Hitler) had failed</a:t>
            </a:r>
          </a:p>
          <a:p>
            <a:pPr lvl="2"/>
            <a:r>
              <a:rPr lang="en-US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appeasement” </a:t>
            </a:r>
            <a:r>
              <a:rPr lang="en-US" sz="3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a policy of giving into aggression in order to avoid war </a:t>
            </a:r>
          </a:p>
          <a:p>
            <a:pPr lvl="2"/>
            <a:r>
              <a:rPr lang="en-US" sz="3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promised to come to Poland’s aid if Germany invaded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458200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Pearl Harbor - Dec. 7, 1941</a:t>
            </a:r>
            <a:endParaRPr lang="en-US" sz="3800" b="1" i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5" name="Picture 4" descr="Pearl Harbor-colo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6019800"/>
            <a:ext cx="6934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date which will live in infamy!</a:t>
            </a:r>
          </a:p>
        </p:txBody>
      </p:sp>
    </p:spTree>
  </p:cSld>
  <p:clrMapOvr>
    <a:masterClrMapping/>
  </p:clrMapOvr>
  <p:transition advClick="0" advTm="15000">
    <p:sndAc>
      <p:stSnd>
        <p:snd r:embed="rId2" name="infamy_radio_address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077200" cy="6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latin typeface="Comic Sans MS" pitchFamily="66" charset="0"/>
              </a:rPr>
              <a:t>USS Arizona, Pearl Harbor</a:t>
            </a:r>
          </a:p>
        </p:txBody>
      </p:sp>
      <p:pic>
        <p:nvPicPr>
          <p:cNvPr id="46083" name="Picture 4" descr="`USS Arizona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315200" cy="671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Pearl Harbor Memorial</a:t>
            </a:r>
          </a:p>
        </p:txBody>
      </p:sp>
      <p:pic>
        <p:nvPicPr>
          <p:cNvPr id="47107" name="Picture 4" descr="USS Arizona Memorial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1143000"/>
            <a:ext cx="9144000" cy="477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286000" y="6096000"/>
            <a:ext cx="5257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rial Rounded MT Bold" pitchFamily="34" charset="0"/>
              </a:rPr>
              <a:t>2,887 Americans Dead!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638800" cy="2666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AMERICA DECLARES WAR!!!!! </a:t>
            </a:r>
            <a:b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Americans put all their energies to fight this war</a:t>
            </a:r>
            <a:r>
              <a:rPr lang="en-US" sz="3600" dirty="0" smtClean="0"/>
              <a:t>	</a:t>
            </a: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810000" cy="38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736"/>
            <a:ext cx="3348036" cy="44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941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229600" cy="1470025"/>
          </a:xfrm>
        </p:spPr>
        <p:txBody>
          <a:bodyPr/>
          <a:lstStyle/>
          <a:p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What was Happening in the US during the War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the families back home support the war effort?</a:t>
            </a:r>
          </a:p>
          <a:p>
            <a:r>
              <a:rPr lang="en-US" dirty="0" smtClean="0"/>
              <a:t>How did the war effect life at Home?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Rationing</a:t>
            </a:r>
          </a:p>
          <a:p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Internment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1"/>
            <a:ext cx="8763000" cy="19050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 US had to build up its military.</a:t>
            </a:r>
          </a:p>
          <a:p>
            <a:r>
              <a:rPr lang="en-US" sz="2200" b="1" dirty="0" smtClean="0"/>
              <a:t> Industry quickly converted its output from consumer to military goods. The war quickly ended the Great Depression. Millions of jobs opened up in factories especially for minorities workers.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After the Surprise attack at Pearl Harbor…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wo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1876425" cy="2438400"/>
          </a:xfrm>
          <a:prstGeom prst="rect">
            <a:avLst/>
          </a:prstGeom>
        </p:spPr>
      </p:pic>
      <p:pic>
        <p:nvPicPr>
          <p:cNvPr id="6" name="Picture 5" descr="ww2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32766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ww2.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048000"/>
            <a:ext cx="37338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government imposed rationing. Americans were issued ration coupons to purchase coffee, sugar, meat, shoes, gasoline, tires, and many other goods.</a:t>
            </a:r>
          </a:p>
        </p:txBody>
      </p:sp>
      <p:pic>
        <p:nvPicPr>
          <p:cNvPr id="4" name="Picture 3" descr="ration 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4267200" cy="2743200"/>
          </a:xfrm>
          <a:prstGeom prst="rect">
            <a:avLst/>
          </a:prstGeom>
        </p:spPr>
      </p:pic>
      <p:pic>
        <p:nvPicPr>
          <p:cNvPr id="5" name="Picture 4" descr="Ration #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0"/>
            <a:ext cx="5105400" cy="2057400"/>
          </a:xfrm>
          <a:prstGeom prst="rect">
            <a:avLst/>
          </a:prstGeom>
        </p:spPr>
      </p:pic>
      <p:pic>
        <p:nvPicPr>
          <p:cNvPr id="6" name="Picture 5" descr="ration #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00200"/>
            <a:ext cx="3200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1"/>
            <a:ext cx="4495800" cy="83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work the jobs the men left in the factories.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 went off to fight, Women……</a:t>
            </a:r>
            <a:endParaRPr lang="en-US" dirty="0"/>
          </a:p>
        </p:txBody>
      </p:sp>
      <p:pic>
        <p:nvPicPr>
          <p:cNvPr id="4" name="Picture 3" descr="women WW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4038600" cy="5334000"/>
          </a:xfrm>
          <a:prstGeom prst="rect">
            <a:avLst/>
          </a:prstGeom>
        </p:spPr>
      </p:pic>
      <p:pic>
        <p:nvPicPr>
          <p:cNvPr id="5" name="Picture 4" descr="poster-wwii-home-front-pl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4064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16691"/>
          </a:xfrm>
        </p:spPr>
        <p:txBody>
          <a:bodyPr/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the Japanese attack on Pearl Harbor, the majority of Japanese Americans lived in Hawaii and the west coast.  People feared that the Japanese would act as spies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fears, lead the government to the order that all Japanese Americans must be interned.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Japanese Internment</a:t>
            </a: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anti_japan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81400"/>
            <a:ext cx="4648200" cy="3276600"/>
          </a:xfrm>
          <a:prstGeom prst="rect">
            <a:avLst/>
          </a:prstGeom>
        </p:spPr>
      </p:pic>
      <p:pic>
        <p:nvPicPr>
          <p:cNvPr id="6" name="Picture 5" descr="intern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3810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563562"/>
          </a:xfr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Invasion of Poland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990600"/>
            <a:ext cx="8305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Hitler and Stalin (two sworn enemies) had signed a non-aggression treaty…</a:t>
            </a:r>
          </a:p>
          <a:p>
            <a:pPr lv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does this mean? 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4" name="Picture 3" descr="Non-Aggression Pact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572000" y="1600200"/>
            <a:ext cx="3810000" cy="3276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5" descr="Map Showing Partition of Poland 1939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2362200"/>
            <a:ext cx="3663950" cy="381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5029200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 and Stalin agree when Hitler invaded Poland Russia would support Germany and after Poland was conquered the Poland would be divided between them.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panese-internmen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495800" cy="3810000"/>
          </a:xfrm>
          <a:prstGeom prst="rect">
            <a:avLst/>
          </a:prstGeom>
        </p:spPr>
      </p:pic>
      <p:pic>
        <p:nvPicPr>
          <p:cNvPr id="11" name="Content Placeholder 10" descr="japanese intern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0"/>
            <a:ext cx="5715000" cy="3962400"/>
          </a:xfrm>
        </p:spPr>
      </p:pic>
      <p:pic>
        <p:nvPicPr>
          <p:cNvPr id="12" name="Picture 11" descr="japanese inter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806190"/>
            <a:ext cx="7086600" cy="30518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 effort at Home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whole country supported the efforts needed to support the military and win the war.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ar eff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600"/>
            <a:ext cx="3962400" cy="4038599"/>
          </a:xfrm>
          <a:prstGeom prst="rect">
            <a:avLst/>
          </a:prstGeom>
        </p:spPr>
      </p:pic>
      <p:pic>
        <p:nvPicPr>
          <p:cNvPr id="6" name="Picture 5" descr="war effor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4191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will the Allies free Europe?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37496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" y="4191000"/>
            <a:ext cx="8458200" cy="2438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 assisted Italy in conquering North Africa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Rommel was Hitler’s best general in Africa….known as the Desert Fox.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Allies  goal was to take Africa then move up the boot of  Italy 1943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 troops first fought in North Africa, then they invaded Italy.  This was happening while the Allies were planning D-Day.</a:t>
            </a:r>
          </a:p>
        </p:txBody>
      </p:sp>
      <p:pic>
        <p:nvPicPr>
          <p:cNvPr id="7" name="Picture 6" descr="north afri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990601"/>
            <a:ext cx="8305800" cy="309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28600" y="152401"/>
            <a:ext cx="89154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Italian Campaign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[“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 Torch”]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371600"/>
            <a:ext cx="26670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D80000"/>
              </a:buClr>
              <a:buSzPct val="90000"/>
            </a:pPr>
            <a:r>
              <a:rPr lang="en-US" sz="3200" b="1" dirty="0">
                <a:latin typeface="Arial Rounded MT Bold" pitchFamily="34" charset="0"/>
              </a:rPr>
              <a:t>Allies </a:t>
            </a:r>
            <a:r>
              <a:rPr lang="en-US" sz="3200" b="1" dirty="0" smtClean="0">
                <a:latin typeface="Arial Rounded MT Bold" pitchFamily="34" charset="0"/>
              </a:rPr>
              <a:t> assault </a:t>
            </a:r>
            <a:r>
              <a:rPr lang="en-US" sz="3200" b="1" dirty="0">
                <a:latin typeface="Arial Rounded MT Bold" pitchFamily="34" charset="0"/>
              </a:rPr>
              <a:t>weakest Axis area - </a:t>
            </a:r>
            <a:r>
              <a:rPr lang="en-US" sz="3200" b="1" dirty="0">
                <a:solidFill>
                  <a:srgbClr val="FFC000"/>
                </a:solidFill>
                <a:latin typeface="Arial Rounded MT Bold" pitchFamily="34" charset="0"/>
              </a:rPr>
              <a:t>North Africa </a:t>
            </a:r>
            <a:r>
              <a:rPr lang="en-US" sz="3200" b="1" dirty="0">
                <a:latin typeface="Arial Rounded MT Bold" pitchFamily="34" charset="0"/>
              </a:rPr>
              <a:t>- </a:t>
            </a:r>
            <a:r>
              <a:rPr lang="en-US" sz="3200" b="1" dirty="0" smtClean="0">
                <a:latin typeface="Arial Rounded MT Bold" pitchFamily="34" charset="0"/>
              </a:rPr>
              <a:t>Nov. 42-May 43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D80000"/>
              </a:buClr>
              <a:buSzPct val="90000"/>
            </a:pP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George </a:t>
            </a:r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S. Patton </a:t>
            </a:r>
            <a:r>
              <a:rPr lang="en-US" sz="3600" b="1" dirty="0">
                <a:latin typeface="Arial Rounded MT Bold" pitchFamily="34" charset="0"/>
              </a:rPr>
              <a:t>leads American </a:t>
            </a:r>
            <a:r>
              <a:rPr lang="en-US" sz="3600" b="1" dirty="0" smtClean="0">
                <a:latin typeface="Arial Rounded MT Bold" pitchFamily="34" charset="0"/>
              </a:rPr>
              <a:t>troops. </a:t>
            </a:r>
            <a:endParaRPr lang="en-US" sz="3600" b="1" dirty="0">
              <a:latin typeface="Arial Rounded MT Bold" pitchFamily="34" charset="0"/>
            </a:endParaRPr>
          </a:p>
        </p:txBody>
      </p:sp>
      <p:pic>
        <p:nvPicPr>
          <p:cNvPr id="48132" name="Picture 4" descr="map-WW2 in Italy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667000" y="914400"/>
            <a:ext cx="6477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419600" cy="8382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Patton conquers Italy</a:t>
            </a:r>
            <a:endParaRPr lang="en-US" sz="3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Content Placeholder 7" descr="ww2-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81200"/>
            <a:ext cx="4038600" cy="2752725"/>
          </a:xfrm>
        </p:spPr>
      </p:pic>
      <p:pic>
        <p:nvPicPr>
          <p:cNvPr id="9" name="Picture 8" descr="ww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304800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838200"/>
            <a:ext cx="486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town of Cassino, Italy.   Major intense battle for the  Americans, who held on!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 descr="ww2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810000"/>
            <a:ext cx="32004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2057400"/>
            <a:ext cx="190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African Americans in Italy</a:t>
            </a:r>
            <a:endParaRPr lang="en-US" sz="26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198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Germans surrendering in Italy</a:t>
            </a:r>
            <a:endParaRPr lang="en-US" sz="24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200400" cy="8683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Italy falls </a:t>
            </a:r>
            <a:endParaRPr lang="en-US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other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6000"/>
          </a:blip>
          <a:srcRect l="6667" t="4099" r="8333" b="4099"/>
          <a:stretch>
            <a:fillRect/>
          </a:stretch>
        </p:blipFill>
        <p:spPr bwMode="auto">
          <a:xfrm>
            <a:off x="228600" y="304800"/>
            <a:ext cx="4800600" cy="6400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38800" y="2057400"/>
            <a:ext cx="2971800" cy="286232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Mussolini &amp; </a:t>
            </a:r>
            <a:b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His Mistress,</a:t>
            </a:r>
            <a:b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Claretta Petacci </a:t>
            </a:r>
            <a:b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Are Hung in Milan, 1945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that Italy has surrendered……</a:t>
            </a:r>
            <a:endParaRPr lang="en-US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Allies look at Europe and have to decide how to take Germany.</a:t>
            </a:r>
          </a:p>
          <a:p>
            <a:r>
              <a:rPr lang="en-US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America and England decide to plan to invade Europe along the coast of France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19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6287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74638"/>
            <a:ext cx="4572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Invasion of Europe</a:t>
            </a:r>
            <a:endParaRPr lang="en-US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Content Placeholder 7" descr="d-day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657600" cy="3048000"/>
          </a:xfrm>
          <a:ln w="38100">
            <a:solidFill>
              <a:schemeClr val="tx1"/>
            </a:solidFill>
          </a:ln>
        </p:spPr>
      </p:pic>
      <p:pic>
        <p:nvPicPr>
          <p:cNvPr id="9" name="Picture 8" descr="d-da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62000"/>
            <a:ext cx="5029200" cy="495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5000" y="34290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American General Eisenhower and English General Montgomery planning the invasion of Europe.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a map of the coast of England and the prospective landing places for the Allies landing on the European continent.  June 6, 1944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European Invasion—D-DAY</a:t>
            </a:r>
            <a:endParaRPr lang="en-US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Content Placeholder 5" descr="europe-1941-45-fascis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6096000" cy="5562600"/>
          </a:xfrm>
          <a:ln w="38100">
            <a:solidFill>
              <a:srgbClr val="FF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0" y="381000"/>
            <a:ext cx="2514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troops from England, USA,  planned and trained to attack Europe along the coast of France.</a:t>
            </a:r>
          </a:p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Russian troops using American supplies to attack from the East.</a:t>
            </a:r>
          </a:p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D-Day, JUNE 6</a:t>
            </a:r>
            <a:r>
              <a:rPr lang="en-US" b="1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1944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82995" y="3352800"/>
            <a:ext cx="85060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D-Day-German prisoner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4267200"/>
            <a:ext cx="4724400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24000" y="1"/>
            <a:ext cx="7391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sz="2400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Normandy Landing </a:t>
            </a:r>
            <a:br>
              <a:rPr lang="en-US" sz="2400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(June 6, 1944)</a:t>
            </a:r>
          </a:p>
        </p:txBody>
      </p:sp>
      <p:pic>
        <p:nvPicPr>
          <p:cNvPr id="50180" name="Picture 5" descr="Omaha Beach -US infantrymen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267200" y="1066800"/>
            <a:ext cx="4876800" cy="3473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5181600" y="4648200"/>
            <a:ext cx="3962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 Rounded MT Bold" pitchFamily="34" charset="0"/>
              </a:rPr>
              <a:t>Higgins Landing Crafts</a:t>
            </a:r>
          </a:p>
        </p:txBody>
      </p:sp>
      <p:pic>
        <p:nvPicPr>
          <p:cNvPr id="50182" name="Picture 4" descr="Normandy BeachHead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4191000" cy="3581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304800" y="3733801"/>
            <a:ext cx="3810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000"/>
                </a:solidFill>
                <a:latin typeface="Arial Rounded MT Bold" pitchFamily="34" charset="0"/>
              </a:rPr>
              <a:t>German Prisoners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518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Rounded MT Bold" pitchFamily="34" charset="0"/>
              </a:rPr>
              <a:t>2500 Americans die on Omaha beach</a:t>
            </a:r>
            <a:endParaRPr lang="en-US" sz="28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Sides beginning to Form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4053840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</a:t>
            </a:r>
          </a:p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Italy</a:t>
            </a:r>
          </a:p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</a:t>
            </a:r>
          </a:p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Japan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AXIS POWERS</a:t>
            </a:r>
            <a:endParaRPr lang="en-US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343400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France</a:t>
            </a:r>
          </a:p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 Britain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ALLIED POWERS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95400" y="5257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 changes sides after Hitler invades Russia’.    “Operation Barbarossa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3860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 descr="www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304800"/>
            <a:ext cx="3962400" cy="3200400"/>
          </a:xfrm>
          <a:ln w="38100">
            <a:solidFill>
              <a:schemeClr val="tx1"/>
            </a:solidFill>
          </a:ln>
        </p:spPr>
      </p:pic>
      <p:pic>
        <p:nvPicPr>
          <p:cNvPr id="10" name="Picture 9" descr="ww2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33925" cy="2686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 descr="ww2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819400"/>
            <a:ext cx="4114800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ww2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86200"/>
            <a:ext cx="44958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7" descr="Liberation of Paris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l="3510" r="8772"/>
          <a:stretch>
            <a:fillRect/>
          </a:stretch>
        </p:blipFill>
        <p:spPr bwMode="auto">
          <a:xfrm>
            <a:off x="3048000" y="914400"/>
            <a:ext cx="58674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6" name="Picture 8" descr="DeGaulle in Triumph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228600" y="3962400"/>
            <a:ext cx="5562600" cy="263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914401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Allies first reach the city of Paris and liberate it from the Germans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524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</a:rPr>
              <a:t>Allies push through Europe towards Germany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2672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French leader , Charles De Gaulle in Triumph!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heering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US troops in Paris-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6667" t="7324" r="9334" b="16808"/>
          <a:stretch>
            <a:fillRect/>
          </a:stretch>
        </p:blipFill>
        <p:spPr bwMode="auto">
          <a:xfrm>
            <a:off x="0" y="914400"/>
            <a:ext cx="4800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153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FFC000"/>
                </a:solidFill>
                <a:latin typeface="Arial Rounded MT Bold" pitchFamily="34" charset="0"/>
              </a:rPr>
              <a:t>U. S. Troops in Paris, 1944</a:t>
            </a:r>
          </a:p>
        </p:txBody>
      </p:sp>
      <p:pic>
        <p:nvPicPr>
          <p:cNvPr id="55300" name="Picture 4" descr="US troops in Paris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876800" y="1371600"/>
            <a:ext cx="4267200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w2-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514600"/>
            <a:ext cx="3886200" cy="4114800"/>
          </a:xfrm>
        </p:spPr>
      </p:pic>
      <p:pic>
        <p:nvPicPr>
          <p:cNvPr id="6" name="Picture 4" descr="French female collaborators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228600" y="228600"/>
            <a:ext cx="4622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304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French women who collaborated with the Nazis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were captured by the French and publically humiliated</a:t>
            </a:r>
            <a:endParaRPr lang="en-US" sz="24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9050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Mediterranean and North Africa | Part 1/4 | World War II in Colour and HD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429000"/>
            <a:ext cx="235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was the beginning of</a:t>
            </a:r>
            <a:endParaRPr lang="en-US" dirty="0"/>
          </a:p>
        </p:txBody>
      </p:sp>
      <p:pic>
        <p:nvPicPr>
          <p:cNvPr id="4" name="Picture 5" descr="ww2map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52400" y="990600"/>
            <a:ext cx="8890914" cy="5715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71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European Theater of Operations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D-Day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Russians advanced from the east as the other Allies attacked from the West.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 couldn’t handle a two front war on their own.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Gradually the German army was pushed back into the borders of Germany……After one last offense by the Germans.  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the </a:t>
            </a:r>
            <a:r>
              <a:rPr lang="en-US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Battle of the Bulge.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was the winter of 44-45. Americans were barely holding on stopping the German advance!!</a:t>
            </a:r>
          </a:p>
        </p:txBody>
      </p:sp>
    </p:spTree>
    <p:extLst>
      <p:ext uri="{BB962C8B-B14F-4D97-AF65-F5344CB8AC3E}">
        <p14:creationId xmlns="" xmlns:p14="http://schemas.microsoft.com/office/powerpoint/2010/main" val="1257628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p-Battle of the Bul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572000" y="228600"/>
            <a:ext cx="4267200" cy="304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 descr="Battle of the Bulge-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04800" y="1447800"/>
            <a:ext cx="4038600" cy="3657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3" descr="Battle of the Bulge-1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4800600" y="3581400"/>
            <a:ext cx="3962400" cy="2971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85800"/>
            <a:ext cx="397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December 1944</a:t>
            </a:r>
            <a:endParaRPr lang="en-US" sz="3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05400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January 1945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Hitler’s last offensive</a:t>
            </a:r>
            <a:endParaRPr lang="en-US" sz="3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BATTLE OF THE BULGE</a:t>
            </a:r>
            <a:endParaRPr lang="en-US" sz="3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attle-of-the-bul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4114800" cy="4419600"/>
          </a:xfrm>
          <a:ln w="12700">
            <a:solidFill>
              <a:srgbClr val="FF00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419600" cy="2971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572000" cy="24717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Allies Advance through Europe</a:t>
            </a: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3" descr="europe_19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10600" cy="5562600"/>
          </a:xfrm>
          <a:ln w="76200"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981200" y="32004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1200" y="32766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33528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52600" y="33528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24400" y="1828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29200" y="22860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57800" y="2971800"/>
            <a:ext cx="2057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724400" y="36576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19600" y="1905000"/>
            <a:ext cx="2895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27BF-7A77-47ED-92C2-99398FD4FE4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33800" cy="265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53085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038600" cy="351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759452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04800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 ……END OF THE WAR  V-E DAY</a:t>
            </a: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80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715000" cy="86836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Hitler and Stalin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Content Placeholder 3" descr="ELT200712060124347516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077200" cy="4114800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D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Hitler Commits Suicide April 30, 1945</a:t>
            </a:r>
            <a:endParaRPr lang="en-US" sz="3600" b="1" dirty="0">
              <a:solidFill>
                <a:srgbClr val="D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7" descr="Hitler's Bunk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191000" cy="29146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10" descr="HItler&amp;EvaBraun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228600" y="3819144"/>
            <a:ext cx="4145280" cy="294036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IMGA0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3880" y="990600"/>
            <a:ext cx="4648200" cy="572014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D8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V-E Day (May 8, 1945)</a:t>
            </a:r>
            <a:r>
              <a:rPr lang="en-US" b="1" dirty="0" smtClean="0">
                <a:solidFill>
                  <a:srgbClr val="D800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D80000"/>
                </a:solidFill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4" name="Content Placeholder 3" descr="Germany Surrenders-newspaper headli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28600" y="914400"/>
            <a:ext cx="4162425" cy="2209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ve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4191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ve-da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514600"/>
            <a:ext cx="4495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ve-da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114800"/>
            <a:ext cx="4648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happening in the War in </a:t>
            </a:r>
            <a:r>
              <a:rPr lang="en-US" sz="5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Pacific?</a:t>
            </a:r>
            <a:endParaRPr lang="en-US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Poland attacked,  September 1939</a:t>
            </a:r>
            <a:endParaRPr lang="en-US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124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September 1, 1939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Germany attacks Poland.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days later Stalin’s forces seize eastern Poland.  Stalin’s forces also annex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Estonia,Lithuania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Latvia and invade Poland.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Blitzkrieg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[“Lightening  War”]</a:t>
            </a:r>
          </a:p>
          <a:p>
            <a:endParaRPr lang="en-US" dirty="0"/>
          </a:p>
        </p:txBody>
      </p:sp>
      <p:pic>
        <p:nvPicPr>
          <p:cNvPr id="6" name="Content Placeholder 5" descr="ww2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143000"/>
            <a:ext cx="5562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533400" y="274638"/>
            <a:ext cx="38100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of France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990600"/>
            <a:ext cx="3886200" cy="55626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Poland, Hitler’s armies seemed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unstoppable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seized Denmark and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Norway,the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Netherlands, Luxembourg, and Belgium.</a:t>
            </a:r>
          </a:p>
          <a:p>
            <a:pPr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then moved into France</a:t>
            </a:r>
          </a:p>
          <a:p>
            <a:pPr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Britain sent troops to help France resist the assault… and they were quickly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overpowered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!!!!!!!!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Barely 6 weeks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later, France surrendered </a:t>
            </a:r>
          </a:p>
        </p:txBody>
      </p:sp>
      <p:pic>
        <p:nvPicPr>
          <p:cNvPr id="1028" name="Picture 4" descr="https://encrypted-tbn1.gstatic.com/images?q=tbn:ANd9GcRxmz0DHc4R92cMkEytVQ3u1z198Gnv5MBDYyp48duUWcttKw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400"/>
            <a:ext cx="4876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http://www.abelard.org/france/germans/ww2_occup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152401"/>
            <a:ext cx="82296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D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France </a:t>
            </a:r>
            <a:r>
              <a:rPr lang="en-US" sz="6000" b="1" dirty="0" smtClean="0">
                <a:solidFill>
                  <a:srgbClr val="D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Surrenders June</a:t>
            </a:r>
            <a:r>
              <a:rPr lang="en-US" sz="6000" b="1" dirty="0">
                <a:solidFill>
                  <a:srgbClr val="D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1940</a:t>
            </a:r>
          </a:p>
        </p:txBody>
      </p:sp>
      <p:pic>
        <p:nvPicPr>
          <p:cNvPr id="61444" name="Picture 4" descr="Hitler in Pari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72000" y="1219200"/>
            <a:ext cx="44196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5" name="Picture 5" descr="germany takes france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7500" r="3751"/>
          <a:stretch>
            <a:fillRect/>
          </a:stretch>
        </p:blipFill>
        <p:spPr bwMode="auto">
          <a:xfrm>
            <a:off x="609600" y="4267200"/>
            <a:ext cx="3657600" cy="231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6" name="Picture 6" descr="nazis_par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4572000" cy="312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5116</TotalTime>
  <Words>1215</Words>
  <Application>Microsoft Office PowerPoint</Application>
  <PresentationFormat>On-screen Show (4:3)</PresentationFormat>
  <Paragraphs>164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Equity</vt:lpstr>
      <vt:lpstr>World War II </vt:lpstr>
      <vt:lpstr>War begins in Europe</vt:lpstr>
      <vt:lpstr>Invasion of Poland</vt:lpstr>
      <vt:lpstr>Sides beginning to Form</vt:lpstr>
      <vt:lpstr>Hitler and Stalin</vt:lpstr>
      <vt:lpstr>Poland attacked,  September 1939</vt:lpstr>
      <vt:lpstr>Fall of France</vt:lpstr>
      <vt:lpstr>Slide 8</vt:lpstr>
      <vt:lpstr>Slide 9</vt:lpstr>
      <vt:lpstr>Britain stands alone… </vt:lpstr>
      <vt:lpstr>Slide 11</vt:lpstr>
      <vt:lpstr>Slide 12</vt:lpstr>
      <vt:lpstr>Slide 13</vt:lpstr>
      <vt:lpstr>Slide 14</vt:lpstr>
      <vt:lpstr> Russia joins the Allies  </vt:lpstr>
      <vt:lpstr>United States roll in the war at this point.</vt:lpstr>
      <vt:lpstr>Slide 17</vt:lpstr>
      <vt:lpstr>Germany’s &amp; Axis powers response to America’s “Neutrality”</vt:lpstr>
      <vt:lpstr>Slide 19</vt:lpstr>
      <vt:lpstr>Slide 20</vt:lpstr>
      <vt:lpstr>Slide 21</vt:lpstr>
      <vt:lpstr>Slide 22</vt:lpstr>
      <vt:lpstr>AMERICA DECLARES WAR!!!!!  Americans put all their energies to fight this war    </vt:lpstr>
      <vt:lpstr>What was Happening in the US during the War</vt:lpstr>
      <vt:lpstr>Vocabulary</vt:lpstr>
      <vt:lpstr>After the Surprise attack at Pearl Harbor…</vt:lpstr>
      <vt:lpstr>The government imposed rationing. Americans were issued ration coupons to purchase coffee, sugar, meat, shoes, gasoline, tires, and many other goods.</vt:lpstr>
      <vt:lpstr>Men went off to fight, Women……</vt:lpstr>
      <vt:lpstr>Japanese Internment</vt:lpstr>
      <vt:lpstr>Slide 30</vt:lpstr>
      <vt:lpstr>War effort at Home</vt:lpstr>
      <vt:lpstr> How will the Allies free Europe?</vt:lpstr>
      <vt:lpstr>Slide 33</vt:lpstr>
      <vt:lpstr>Patton conquers Italy</vt:lpstr>
      <vt:lpstr>Italy falls </vt:lpstr>
      <vt:lpstr>Now that Italy has surrendered……</vt:lpstr>
      <vt:lpstr>Invasion of Europe</vt:lpstr>
      <vt:lpstr>European Invasion—D-DAY</vt:lpstr>
      <vt:lpstr>Slide 39</vt:lpstr>
      <vt:lpstr>Slide 40</vt:lpstr>
      <vt:lpstr>Slide 41</vt:lpstr>
      <vt:lpstr>Slide 42</vt:lpstr>
      <vt:lpstr>Slide 43</vt:lpstr>
      <vt:lpstr>Slide 44</vt:lpstr>
      <vt:lpstr>After D-Day</vt:lpstr>
      <vt:lpstr>Slide 46</vt:lpstr>
      <vt:lpstr>BATTLE OF THE BULGE</vt:lpstr>
      <vt:lpstr>Allies Advance through Europe</vt:lpstr>
      <vt:lpstr>Slide 49</vt:lpstr>
      <vt:lpstr>Hitler Commits Suicide April 30, 1945</vt:lpstr>
      <vt:lpstr>V-E Day (May 8, 1945) </vt:lpstr>
      <vt:lpstr>What is happening in the War in the Pacific?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mcummens</dc:creator>
  <cp:lastModifiedBy>mcummens</cp:lastModifiedBy>
  <cp:revision>144</cp:revision>
  <dcterms:created xsi:type="dcterms:W3CDTF">2012-04-16T13:26:39Z</dcterms:created>
  <dcterms:modified xsi:type="dcterms:W3CDTF">2014-09-12T15:00:13Z</dcterms:modified>
</cp:coreProperties>
</file>