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51"/>
  </p:notesMasterIdLst>
  <p:handoutMasterIdLst>
    <p:handoutMasterId r:id="rId52"/>
  </p:handoutMasterIdLst>
  <p:sldIdLst>
    <p:sldId id="256" r:id="rId2"/>
    <p:sldId id="296" r:id="rId3"/>
    <p:sldId id="270" r:id="rId4"/>
    <p:sldId id="258" r:id="rId5"/>
    <p:sldId id="297" r:id="rId6"/>
    <p:sldId id="257" r:id="rId7"/>
    <p:sldId id="260" r:id="rId8"/>
    <p:sldId id="304" r:id="rId9"/>
    <p:sldId id="305" r:id="rId10"/>
    <p:sldId id="306" r:id="rId11"/>
    <p:sldId id="271" r:id="rId12"/>
    <p:sldId id="313" r:id="rId13"/>
    <p:sldId id="307" r:id="rId14"/>
    <p:sldId id="272" r:id="rId15"/>
    <p:sldId id="261" r:id="rId16"/>
    <p:sldId id="299" r:id="rId17"/>
    <p:sldId id="276" r:id="rId18"/>
    <p:sldId id="274" r:id="rId19"/>
    <p:sldId id="278" r:id="rId20"/>
    <p:sldId id="308" r:id="rId21"/>
    <p:sldId id="267" r:id="rId22"/>
    <p:sldId id="265" r:id="rId23"/>
    <p:sldId id="266" r:id="rId24"/>
    <p:sldId id="264" r:id="rId25"/>
    <p:sldId id="298" r:id="rId26"/>
    <p:sldId id="315" r:id="rId27"/>
    <p:sldId id="314" r:id="rId28"/>
    <p:sldId id="316" r:id="rId29"/>
    <p:sldId id="309" r:id="rId30"/>
    <p:sldId id="268" r:id="rId31"/>
    <p:sldId id="312" r:id="rId32"/>
    <p:sldId id="280" r:id="rId33"/>
    <p:sldId id="281" r:id="rId34"/>
    <p:sldId id="283" r:id="rId35"/>
    <p:sldId id="301" r:id="rId36"/>
    <p:sldId id="310" r:id="rId37"/>
    <p:sldId id="286" r:id="rId38"/>
    <p:sldId id="289" r:id="rId39"/>
    <p:sldId id="288" r:id="rId40"/>
    <p:sldId id="311" r:id="rId41"/>
    <p:sldId id="290" r:id="rId42"/>
    <p:sldId id="292" r:id="rId43"/>
    <p:sldId id="291" r:id="rId44"/>
    <p:sldId id="293" r:id="rId45"/>
    <p:sldId id="303" r:id="rId46"/>
    <p:sldId id="294" r:id="rId47"/>
    <p:sldId id="275" r:id="rId48"/>
    <p:sldId id="302" r:id="rId49"/>
    <p:sldId id="29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569" autoAdjust="0"/>
  </p:normalViewPr>
  <p:slideViewPr>
    <p:cSldViewPr snapToGrid="0" snapToObjects="1">
      <p:cViewPr>
        <p:scale>
          <a:sx n="70" d="100"/>
          <a:sy n="70" d="100"/>
        </p:scale>
        <p:origin x="-4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8DDE0D-F4DC-4F0E-A150-CAFD67E42B2D}" type="datetimeFigureOut">
              <a:rPr lang="en-US" smtClean="0"/>
              <a:pPr/>
              <a:t>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E9AA76-2059-4D42-BCA5-65101CC5B9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6A018-1728-0A4A-864E-22834ACFB5CB}" type="datetimeFigureOut">
              <a:rPr lang="en-US" smtClean="0"/>
              <a:pPr/>
              <a:t>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4D189-D8C8-844B-8B22-D0F4083604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Union deaths occurred</a:t>
            </a:r>
            <a:r>
              <a:rPr lang="en-US" baseline="0" dirty="0" smtClean="0"/>
              <a:t> in the Surrender ceremonies because of a gun explosion.</a:t>
            </a:r>
          </a:p>
          <a:p>
            <a:r>
              <a:rPr lang="en-US" baseline="0" dirty="0" smtClean="0"/>
              <a:t>Lincolns call for volunteers caused 4 more States to secede.</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Lincoln wanted</a:t>
            </a:r>
            <a:r>
              <a:rPr lang="en-US" baseline="0" dirty="0" smtClean="0"/>
              <a:t> to preserve the Union more than anything. But eventually he realized how much that abolishing slavery in the South would weaken the South. </a:t>
            </a:r>
          </a:p>
          <a:p>
            <a:r>
              <a:rPr lang="en-US" baseline="0" dirty="0" smtClean="0"/>
              <a:t>-Very importantly emancipation ensured that Britain would not recognize the South’s independence. Ensuring that this was a war over slavery, made it impossible for Britain to side with South. </a:t>
            </a:r>
          </a:p>
          <a:p>
            <a:r>
              <a:rPr lang="en-US" baseline="0" dirty="0" smtClean="0"/>
              <a:t>-Also caused African Americans to want to fight and rise up for battle. </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DD6CEF8-83B7-42BF-8AAF-C8B8D429AF32}" type="slidenum">
              <a:rPr lang="en-US" smtClean="0"/>
              <a:pPr/>
              <a:t>31</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34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DC73FFE-28EE-42AB-B06F-F947BEB5B8FD}" type="slidenum">
              <a:rPr lang="en-US" smtClean="0"/>
              <a:pPr/>
              <a:t>36</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64E41FC-6BBB-42AD-8992-221C6D390530}" type="slidenum">
              <a:rPr lang="en-US" smtClean="0"/>
              <a:pPr/>
              <a:t>40</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a:t>
            </a:r>
            <a:r>
              <a:rPr lang="en-US" baseline="0" dirty="0" smtClean="0"/>
              <a:t> War</a:t>
            </a:r>
          </a:p>
          <a:p>
            <a:r>
              <a:rPr lang="en-US" baseline="0" dirty="0" smtClean="0"/>
              <a:t>-Consume all the enemy’s resources</a:t>
            </a:r>
          </a:p>
          <a:p>
            <a:r>
              <a:rPr lang="en-US" baseline="0" dirty="0" smtClean="0"/>
              <a:t>-Lincoln’s Christmas gift</a:t>
            </a:r>
          </a:p>
          <a:p>
            <a:r>
              <a:rPr lang="en-US" baseline="0" dirty="0" smtClean="0"/>
              <a:t>-More pressure on Lee up North.</a:t>
            </a:r>
          </a:p>
        </p:txBody>
      </p:sp>
      <p:sp>
        <p:nvSpPr>
          <p:cNvPr id="4" name="Slide Number Placeholder 3"/>
          <p:cNvSpPr>
            <a:spLocks noGrp="1"/>
          </p:cNvSpPr>
          <p:nvPr>
            <p:ph type="sldNum" sz="quarter" idx="10"/>
          </p:nvPr>
        </p:nvSpPr>
        <p:spPr/>
        <p:txBody>
          <a:bodyPr/>
          <a:lstStyle/>
          <a:p>
            <a:fld id="{21FD0DD1-8F79-4F3F-B2A9-C706B5ECE496}" type="slidenum">
              <a:rPr lang="en-US" smtClean="0"/>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41</a:t>
            </a:r>
            <a:r>
              <a:rPr lang="en-US" baseline="30000" dirty="0" smtClean="0"/>
              <a:t>st</a:t>
            </a:r>
            <a:r>
              <a:rPr lang="en-US" baseline="0" dirty="0" smtClean="0"/>
              <a:t> parallel. 60% voted for Lincoln</a:t>
            </a:r>
          </a:p>
          <a:p>
            <a:r>
              <a:rPr lang="en-US" baseline="0" dirty="0" smtClean="0"/>
              <a:t>1</a:t>
            </a:r>
            <a:r>
              <a:rPr lang="en-US" baseline="30000" dirty="0" smtClean="0"/>
              <a:t>st</a:t>
            </a:r>
            <a:r>
              <a:rPr lang="en-US" baseline="0" dirty="0" smtClean="0"/>
              <a:t> four states to secede cited reasons. GA said the Federal Gov. favored North over South in economic interests. </a:t>
            </a:r>
          </a:p>
          <a:p>
            <a:r>
              <a:rPr lang="en-US" baseline="0" dirty="0" smtClean="0"/>
              <a:t>Cooperationist- did not want to secede until the south was united in secession. </a:t>
            </a:r>
          </a:p>
          <a:p>
            <a:r>
              <a:rPr lang="en-US" dirty="0" smtClean="0"/>
              <a:t>Border states were</a:t>
            </a:r>
            <a:r>
              <a:rPr lang="en-US" baseline="0" dirty="0" smtClean="0"/>
              <a:t> states that did not secede-KY, MD, MO</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 of the nation lived in States that remained</a:t>
            </a:r>
            <a:r>
              <a:rPr lang="en-US" baseline="0" dirty="0" smtClean="0"/>
              <a:t> in the Union. Additionally, </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off</a:t>
            </a:r>
            <a:r>
              <a:rPr lang="en-US" baseline="0" dirty="0" smtClean="0"/>
              <a:t> Mississippi River.</a:t>
            </a:r>
          </a:p>
          <a:p>
            <a:r>
              <a:rPr lang="en-US" baseline="0" dirty="0" smtClean="0"/>
              <a:t>South just had to defend until North got tired of fighting. </a:t>
            </a:r>
          </a:p>
          <a:p>
            <a:r>
              <a:rPr lang="en-US" baseline="0" dirty="0" smtClean="0"/>
              <a:t>General Winfield Scott</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F2CAE57-ABB1-4A73-A014-487CFBE9B99A}" type="slidenum">
              <a:rPr lang="en-US" smtClean="0"/>
              <a:pPr/>
              <a:t>20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West</a:t>
            </a:r>
            <a:r>
              <a:rPr lang="en-US" baseline="0" dirty="0" smtClean="0"/>
              <a:t> Ulysses Grant had gained control of most of the Mississippi River after capturing Fort Henry on the Tennessee and Fort Donnellson on the Cumberland River.</a:t>
            </a:r>
          </a:p>
          <a:p>
            <a:r>
              <a:rPr lang="en-US" baseline="0" dirty="0" smtClean="0"/>
              <a:t>Corinth Mississippi was an important Railroad Center and Grant advanced towards it. Confederate General Albert Johnson gave a surprise attach before they could make it. </a:t>
            </a:r>
          </a:p>
          <a:p>
            <a:r>
              <a:rPr lang="en-US" baseline="0" dirty="0" smtClean="0"/>
              <a:t>Battle of Shiloh had 11,000 casualties for the North and 13,000 for the South. Forced Confederate Forces to leave the railroad center. Only a few weeks after the Battle of Shiloh, Union forces captured New Orleans and by summer the entire Mississippi River was under Union control. </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McClellan was defeated,</a:t>
            </a:r>
            <a:r>
              <a:rPr lang="en-US" baseline="0" dirty="0" smtClean="0"/>
              <a:t> Lee believed that Richmond was no longer threatened. He decided to take a risk and invade the North. He thought that a victory on Union soil would help win support for the South in Europe and turn Northern public opinion against the War.</a:t>
            </a:r>
          </a:p>
          <a:p>
            <a:r>
              <a:rPr lang="en-US" baseline="0" dirty="0" smtClean="0"/>
              <a:t>-Sept. 1862 Lee snuck his troops into Western Maryland. </a:t>
            </a:r>
          </a:p>
          <a:p>
            <a:r>
              <a:rPr lang="en-US" baseline="0" dirty="0" smtClean="0"/>
              <a:t>-Union officer found a sheet of paper with Lee’s battle plan. </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Bloodiest day</a:t>
            </a:r>
            <a:r>
              <a:rPr lang="en-US" baseline="0" dirty="0" smtClean="0"/>
              <a:t> of Civil War.</a:t>
            </a:r>
          </a:p>
          <a:p>
            <a:r>
              <a:rPr lang="en-US" baseline="0" dirty="0" smtClean="0"/>
              <a:t>No clear winner, but South ordered retreat so it is considered a Union Victory.</a:t>
            </a:r>
          </a:p>
          <a:p>
            <a:r>
              <a:rPr lang="en-US" baseline="0" dirty="0" smtClean="0"/>
              <a:t>Lincoln was upset because Gen. MC. Did not pursue Lee. </a:t>
            </a:r>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Bull Run Lincoln replaced McDowell with McClellan. 7 months McClellan trained his Army.</a:t>
            </a:r>
          </a:p>
          <a:p>
            <a:r>
              <a:rPr lang="en-US" baseline="0" dirty="0" smtClean="0"/>
              <a:t>Finally he moved 100,000 soldiers by boat to peninsula. They outnumbered the 15,000 troops that guarded the peninsula but McClellan was so cautious that he still didn’t have as many troops as he wanted because Lincoln had kept 37,000 troops behind so he retreated to wait for new troops. This gave the Confederates more time to build up their guard. On May 31, Confederates stopped McClellan's advances on Richmond.</a:t>
            </a:r>
            <a:endParaRPr lang="en-US" dirty="0" smtClean="0"/>
          </a:p>
          <a:p>
            <a:endParaRPr lang="en-US" dirty="0"/>
          </a:p>
        </p:txBody>
      </p:sp>
      <p:sp>
        <p:nvSpPr>
          <p:cNvPr id="4" name="Slide Number Placeholder 3"/>
          <p:cNvSpPr>
            <a:spLocks noGrp="1"/>
          </p:cNvSpPr>
          <p:nvPr>
            <p:ph type="sldNum" sz="quarter" idx="10"/>
          </p:nvPr>
        </p:nvSpPr>
        <p:spPr/>
        <p:txBody>
          <a:bodyPr/>
          <a:lstStyle/>
          <a:p>
            <a:fld id="{A994D189-D8C8-844B-8B22-D0F40836042D}"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84625" y="1600200"/>
            <a:ext cx="25527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84625" y="3938588"/>
            <a:ext cx="25527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dirty="0"/>
          </a:p>
        </p:txBody>
      </p:sp>
      <p:sp>
        <p:nvSpPr>
          <p:cNvPr id="7"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9"/>
          <p:cNvSpPr>
            <a:spLocks noGrp="1" noChangeArrowheads="1"/>
          </p:cNvSpPr>
          <p:nvPr>
            <p:ph type="sldNum" sz="quarter" idx="12"/>
          </p:nvPr>
        </p:nvSpPr>
        <p:spPr>
          <a:ln/>
        </p:spPr>
        <p:txBody>
          <a:bodyPr/>
          <a:lstStyle>
            <a:lvl1pPr>
              <a:defRPr/>
            </a:lvl1pPr>
          </a:lstStyle>
          <a:p>
            <a:pPr>
              <a:defRPr/>
            </a:pPr>
            <a:fld id="{F3004ADB-3C36-4738-96BC-A2F7E0E0E2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AFE63F0A-BED5-9546-97E8-9FEC1BBA36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AFE63F0A-BED5-9546-97E8-9FEC1BBA36EF}"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AFE63F0A-BED5-9546-97E8-9FEC1BBA36EF}"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E63F0A-BED5-9546-97E8-9FEC1BBA36E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B640EFD7-C3B8-3843-8734-56EC74025B20}"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FE63F0A-BED5-9546-97E8-9FEC1BBA36EF}"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40EFD7-C3B8-3843-8734-56EC74025B20}" type="datetimeFigureOut">
              <a:rPr lang="en-US" smtClean="0"/>
              <a:pPr/>
              <a:t>1/8/2015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E63F0A-BED5-9546-97E8-9FEC1BBA36EF}"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52249"/>
            <a:ext cx="7772400" cy="1277006"/>
          </a:xfrm>
          <a:ln w="28575">
            <a:solidFill>
              <a:schemeClr val="accent4"/>
            </a:solidFill>
          </a:ln>
          <a:effectLst/>
        </p:spPr>
        <p:txBody>
          <a:bodyPr>
            <a:normAutofit fontScale="90000"/>
          </a:bodyPr>
          <a:lstStyle/>
          <a:p>
            <a:r>
              <a:rPr lang="en-US" sz="8800" dirty="0" smtClean="0">
                <a:latin typeface="Monotype Corsiva"/>
                <a:cs typeface="Monotype Corsiva"/>
              </a:rPr>
              <a:t>The Civil War</a:t>
            </a:r>
            <a:endParaRPr lang="en-US" sz="8800" dirty="0">
              <a:latin typeface="Monotype Corsiva"/>
              <a:cs typeface="Monotype Corsiva"/>
            </a:endParaRPr>
          </a:p>
        </p:txBody>
      </p:sp>
      <p:pic>
        <p:nvPicPr>
          <p:cNvPr id="4" name="Picture 3"/>
          <p:cNvPicPr>
            <a:picLocks noChangeAspect="1"/>
          </p:cNvPicPr>
          <p:nvPr/>
        </p:nvPicPr>
        <p:blipFill>
          <a:blip r:embed="rId2"/>
          <a:stretch>
            <a:fillRect/>
          </a:stretch>
        </p:blipFill>
        <p:spPr>
          <a:xfrm>
            <a:off x="488731" y="1734208"/>
            <a:ext cx="8229600" cy="4955898"/>
          </a:xfrm>
          <a:prstGeom prst="rect">
            <a:avLst/>
          </a:prstGeom>
          <a:ln w="57150">
            <a:solidFill>
              <a:schemeClr val="accent4"/>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04800" y="0"/>
            <a:ext cx="8610600" cy="830997"/>
          </a:xfrm>
          <a:prstGeom prst="rect">
            <a:avLst/>
          </a:prstGeom>
          <a:noFill/>
          <a:ln w="9525">
            <a:noFill/>
            <a:miter lim="800000"/>
            <a:headEnd/>
            <a:tailEnd/>
          </a:ln>
          <a:effectLst>
            <a:outerShdw dist="25400" dir="5400000" algn="ctr" rotWithShape="0">
              <a:srgbClr val="929292"/>
            </a:outerShdw>
          </a:effectLst>
        </p:spPr>
        <p:txBody>
          <a:bodyPr wrap="square">
            <a:spAutoFit/>
          </a:bodyPr>
          <a:lstStyle/>
          <a:p>
            <a:pPr algn="ctr" eaLnBrk="1" hangingPunct="1">
              <a:spcBef>
                <a:spcPct val="50000"/>
              </a:spcBef>
            </a:pPr>
            <a:r>
              <a:rPr lang="en-US" sz="4800" b="1" dirty="0">
                <a:solidFill>
                  <a:srgbClr val="D42800"/>
                </a:solidFill>
                <a:effectLst>
                  <a:outerShdw blurRad="38100" dist="38100" dir="2700000" algn="tl">
                    <a:srgbClr val="000000"/>
                  </a:outerShdw>
                </a:effectLst>
                <a:latin typeface="BilboDisplay" pitchFamily="2" charset="0"/>
              </a:rPr>
              <a:t>Resources: North &amp; the South</a:t>
            </a:r>
          </a:p>
        </p:txBody>
      </p:sp>
      <p:pic>
        <p:nvPicPr>
          <p:cNvPr id="73731" name="Picture 3" descr="chart-North-SouthResources"/>
          <p:cNvPicPr>
            <a:picLocks noChangeAspect="1" noChangeArrowheads="1"/>
          </p:cNvPicPr>
          <p:nvPr/>
        </p:nvPicPr>
        <p:blipFill>
          <a:blip r:embed="rId2" cstate="print">
            <a:lum bright="-18000" contrast="24000"/>
          </a:blip>
          <a:srcRect b="7523"/>
          <a:stretch>
            <a:fillRect/>
          </a:stretch>
        </p:blipFill>
        <p:spPr bwMode="auto">
          <a:xfrm>
            <a:off x="304800" y="830997"/>
            <a:ext cx="8610600" cy="5758489"/>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 y="203200"/>
            <a:ext cx="8991600" cy="646331"/>
          </a:xfrm>
          <a:prstGeom prst="rect">
            <a:avLst/>
          </a:prstGeom>
          <a:noFill/>
          <a:ln>
            <a:noFill/>
          </a:ln>
          <a:effectLst>
            <a:outerShdw dist="35921" dir="2700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3600" b="1" dirty="0">
                <a:solidFill>
                  <a:srgbClr val="D42800"/>
                </a:solidFill>
                <a:latin typeface="Arial Unicode MS" pitchFamily="34" charset="-128"/>
                <a:ea typeface="Arial Unicode MS" pitchFamily="34" charset="-128"/>
                <a:cs typeface="Arial Unicode MS" pitchFamily="34" charset="-128"/>
              </a:rPr>
              <a:t>The Union &amp; Confederacy in 1861</a:t>
            </a:r>
          </a:p>
        </p:txBody>
      </p:sp>
      <p:pic>
        <p:nvPicPr>
          <p:cNvPr id="7171" name="Picture 3" descr="Map-Union&amp;Confederacy-1861"/>
          <p:cNvPicPr>
            <a:picLocks noChangeAspect="1" noChangeArrowheads="1"/>
          </p:cNvPicPr>
          <p:nvPr/>
        </p:nvPicPr>
        <p:blipFill>
          <a:blip r:embed="rId2">
            <a:lum bright="-6000" contrast="12000"/>
          </a:blip>
          <a:srcRect l="2831" t="7806" r="2831" b="7436"/>
          <a:stretch>
            <a:fillRect/>
          </a:stretch>
        </p:blipFill>
        <p:spPr bwMode="auto">
          <a:xfrm>
            <a:off x="0" y="849531"/>
            <a:ext cx="9144000" cy="6008469"/>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fighting other Americans</a:t>
            </a:r>
            <a:endParaRPr lang="en-US" dirty="0"/>
          </a:p>
        </p:txBody>
      </p:sp>
      <p:pic>
        <p:nvPicPr>
          <p:cNvPr id="4" name="Content Placeholder 3" descr="civil war soldier.jpg"/>
          <p:cNvPicPr>
            <a:picLocks noGrp="1" noChangeAspect="1"/>
          </p:cNvPicPr>
          <p:nvPr>
            <p:ph idx="1"/>
          </p:nvPr>
        </p:nvPicPr>
        <p:blipFill>
          <a:blip r:embed="rId2"/>
          <a:stretch>
            <a:fillRect/>
          </a:stretch>
        </p:blipFill>
        <p:spPr>
          <a:xfrm>
            <a:off x="4920343" y="1295400"/>
            <a:ext cx="4071257" cy="4161971"/>
          </a:xfrm>
        </p:spPr>
      </p:pic>
      <p:pic>
        <p:nvPicPr>
          <p:cNvPr id="5" name="Picture 4" descr="Confederate_Soldier.jpg"/>
          <p:cNvPicPr>
            <a:picLocks noChangeAspect="1"/>
          </p:cNvPicPr>
          <p:nvPr/>
        </p:nvPicPr>
        <p:blipFill>
          <a:blip r:embed="rId3"/>
          <a:stretch>
            <a:fillRect/>
          </a:stretch>
        </p:blipFill>
        <p:spPr>
          <a:xfrm>
            <a:off x="478972" y="1295400"/>
            <a:ext cx="3933372" cy="4161971"/>
          </a:xfrm>
          <a:prstGeom prst="rect">
            <a:avLst/>
          </a:prstGeom>
        </p:spPr>
      </p:pic>
      <p:sp>
        <p:nvSpPr>
          <p:cNvPr id="6" name="TextBox 5"/>
          <p:cNvSpPr txBox="1"/>
          <p:nvPr/>
        </p:nvSpPr>
        <p:spPr>
          <a:xfrm>
            <a:off x="0" y="5631544"/>
            <a:ext cx="8991601" cy="830997"/>
          </a:xfrm>
          <a:prstGeom prst="rect">
            <a:avLst/>
          </a:prstGeom>
          <a:noFill/>
        </p:spPr>
        <p:txBody>
          <a:bodyPr wrap="square" rtlCol="0">
            <a:spAutoFit/>
          </a:bodyPr>
          <a:lstStyle/>
          <a:p>
            <a:pPr algn="ctr"/>
            <a:r>
              <a:rPr lang="en-US" sz="2400" dirty="0" smtClean="0">
                <a:solidFill>
                  <a:srgbClr val="FF0000"/>
                </a:solidFill>
                <a:latin typeface="Aharoni" pitchFamily="2" charset="-79"/>
                <a:cs typeface="Aharoni" pitchFamily="2" charset="-79"/>
              </a:rPr>
              <a:t>Sons of a senator from Kentucky fought on different sides.</a:t>
            </a:r>
          </a:p>
          <a:p>
            <a:pPr algn="ctr"/>
            <a:r>
              <a:rPr lang="en-US" sz="2400" dirty="0" smtClean="0">
                <a:solidFill>
                  <a:srgbClr val="FF0000"/>
                </a:solidFill>
                <a:latin typeface="Aharoni" pitchFamily="2" charset="-79"/>
                <a:cs typeface="Aharoni" pitchFamily="2" charset="-79"/>
              </a:rPr>
              <a:t>Mary Lincoln had 4 brothers who fought for the Confederacy.</a:t>
            </a:r>
            <a:endParaRPr lang="en-US" sz="2400" dirty="0">
              <a:solidFill>
                <a:srgbClr val="FF0000"/>
              </a:solidFill>
              <a:latin typeface="Aharoni" pitchFamily="2" charset="-79"/>
              <a:cs typeface="Aharoni"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199"/>
            <a:ext cx="8686800" cy="3737429"/>
          </a:xfrm>
        </p:spPr>
        <p:txBody>
          <a:bodyPr>
            <a:normAutofit/>
          </a:bodyPr>
          <a:lstStyle/>
          <a:p>
            <a:pPr algn="ctr"/>
            <a:r>
              <a:rPr lang="en-US" sz="4800" dirty="0" smtClean="0"/>
              <a:t>What were the strategies of the</a:t>
            </a:r>
            <a:br>
              <a:rPr lang="en-US" sz="4800" dirty="0" smtClean="0"/>
            </a:br>
            <a:r>
              <a:rPr lang="en-US" sz="4800" dirty="0" smtClean="0"/>
              <a:t>North and South?</a:t>
            </a:r>
            <a:endParaRPr lang="en-US" sz="4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228600"/>
            <a:ext cx="91440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dirty="0">
                <a:solidFill>
                  <a:srgbClr val="D42800"/>
                </a:solidFill>
                <a:latin typeface="Arial" pitchFamily="34" charset="0"/>
                <a:cs typeface="Arial" pitchFamily="34" charset="0"/>
              </a:rPr>
              <a:t>The </a:t>
            </a:r>
            <a:r>
              <a:rPr lang="en-US" sz="4400" b="1" dirty="0" smtClean="0">
                <a:solidFill>
                  <a:srgbClr val="D42800"/>
                </a:solidFill>
                <a:latin typeface="Arial" pitchFamily="34" charset="0"/>
                <a:cs typeface="Arial" pitchFamily="34" charset="0"/>
              </a:rPr>
              <a:t>Leader </a:t>
            </a:r>
            <a:r>
              <a:rPr lang="en-US" sz="4400" b="1" dirty="0">
                <a:solidFill>
                  <a:srgbClr val="D42800"/>
                </a:solidFill>
                <a:latin typeface="Arial" pitchFamily="34" charset="0"/>
                <a:cs typeface="Arial" pitchFamily="34" charset="0"/>
              </a:rPr>
              <a:t>of the Confederacy</a:t>
            </a:r>
          </a:p>
        </p:txBody>
      </p:sp>
      <p:pic>
        <p:nvPicPr>
          <p:cNvPr id="12292" name="Picture 8" descr="Jefferson Davis- 1"/>
          <p:cNvPicPr>
            <a:picLocks noChangeAspect="1" noChangeArrowheads="1"/>
          </p:cNvPicPr>
          <p:nvPr/>
        </p:nvPicPr>
        <p:blipFill>
          <a:blip r:embed="rId2"/>
          <a:srcRect/>
          <a:stretch>
            <a:fillRect/>
          </a:stretch>
        </p:blipFill>
        <p:spPr bwMode="auto">
          <a:xfrm>
            <a:off x="283780" y="990600"/>
            <a:ext cx="4227896" cy="4876800"/>
          </a:xfrm>
          <a:prstGeom prst="rect">
            <a:avLst/>
          </a:prstGeom>
          <a:noFill/>
          <a:ln w="9525">
            <a:solidFill>
              <a:schemeClr val="bg1"/>
            </a:solidFill>
            <a:miter lim="800000"/>
            <a:headEnd/>
            <a:tailEnd/>
          </a:ln>
        </p:spPr>
      </p:pic>
      <p:sp>
        <p:nvSpPr>
          <p:cNvPr id="93193" name="Text Box 9"/>
          <p:cNvSpPr txBox="1">
            <a:spLocks noChangeArrowheads="1"/>
          </p:cNvSpPr>
          <p:nvPr/>
        </p:nvSpPr>
        <p:spPr bwMode="auto">
          <a:xfrm>
            <a:off x="838200" y="6019800"/>
            <a:ext cx="3581400"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Pres. Jefferson Davis</a:t>
            </a:r>
          </a:p>
        </p:txBody>
      </p:sp>
      <p:sp>
        <p:nvSpPr>
          <p:cNvPr id="7" name="TextBox 6"/>
          <p:cNvSpPr txBox="1"/>
          <p:nvPr/>
        </p:nvSpPr>
        <p:spPr>
          <a:xfrm>
            <a:off x="4776953" y="1245476"/>
            <a:ext cx="3925614" cy="3416320"/>
          </a:xfrm>
          <a:prstGeom prst="rect">
            <a:avLst/>
          </a:prstGeom>
          <a:noFill/>
        </p:spPr>
        <p:txBody>
          <a:bodyPr wrap="square" rtlCol="0">
            <a:spAutoFit/>
          </a:bodyPr>
          <a:lstStyle/>
          <a:p>
            <a:r>
              <a:rPr lang="en-US" sz="3600" dirty="0" smtClean="0">
                <a:latin typeface="Arial" pitchFamily="34" charset="0"/>
                <a:cs typeface="Arial" pitchFamily="34" charset="0"/>
              </a:rPr>
              <a:t>Southern Strategy: To hold and aggressively </a:t>
            </a:r>
          </a:p>
          <a:p>
            <a:r>
              <a:rPr lang="en-US" sz="3600" dirty="0" smtClean="0">
                <a:latin typeface="Arial" pitchFamily="34" charset="0"/>
                <a:cs typeface="Arial" pitchFamily="34" charset="0"/>
              </a:rPr>
              <a:t>defend the Confederate States.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67236"/>
            <a:ext cx="8777515" cy="1050364"/>
          </a:xfrm>
        </p:spPr>
        <p:txBody>
          <a:bodyPr>
            <a:noAutofit/>
          </a:bodyPr>
          <a:lstStyle/>
          <a:p>
            <a:pPr algn="ctr">
              <a:spcBef>
                <a:spcPct val="50000"/>
              </a:spcBef>
              <a:defRPr/>
            </a:pPr>
            <a:r>
              <a:rPr lang="en-US" sz="2800" b="1" dirty="0" smtClean="0">
                <a:solidFill>
                  <a:srgbClr val="D42800"/>
                </a:solidFill>
                <a:latin typeface="BilboDisplay" pitchFamily="2" charset="0"/>
              </a:rPr>
              <a:t/>
            </a:r>
            <a:br>
              <a:rPr lang="en-US" sz="2800" b="1" dirty="0" smtClean="0">
                <a:solidFill>
                  <a:srgbClr val="D42800"/>
                </a:solidFill>
                <a:latin typeface="BilboDisplay" pitchFamily="2" charset="0"/>
              </a:rPr>
            </a:br>
            <a:r>
              <a:rPr lang="en-US" sz="2000" b="1" dirty="0" smtClean="0">
                <a:solidFill>
                  <a:srgbClr val="D42800"/>
                </a:solidFill>
                <a:latin typeface="Arial Black" pitchFamily="34" charset="0"/>
              </a:rPr>
              <a:t>the North’s Civil War Strategy:</a:t>
            </a:r>
            <a:r>
              <a:rPr lang="en-US" sz="2000" b="1" dirty="0" smtClean="0">
                <a:latin typeface="Arial Black" pitchFamily="34" charset="0"/>
              </a:rPr>
              <a:t>“Anaconda” Plan Surround and starve out the south</a:t>
            </a:r>
            <a:r>
              <a:rPr lang="en-US" sz="2800" b="1" dirty="0" smtClean="0">
                <a:latin typeface="BilboDisplay" pitchFamily="2" charset="0"/>
              </a:rPr>
              <a:t/>
            </a:r>
            <a:br>
              <a:rPr lang="en-US" sz="2800" b="1" dirty="0" smtClean="0">
                <a:latin typeface="BilboDisplay" pitchFamily="2" charset="0"/>
              </a:rPr>
            </a:br>
            <a:endParaRPr lang="en-US" sz="2800" b="1" dirty="0">
              <a:solidFill>
                <a:srgbClr val="FF0000"/>
              </a:solidFill>
              <a:effectLst/>
              <a:latin typeface="Arial Unicode MS" pitchFamily="34" charset="-128"/>
              <a:ea typeface="Arial Unicode MS" pitchFamily="34" charset="-128"/>
              <a:cs typeface="Arial Unicode MS" pitchFamily="34" charset="-128"/>
            </a:endParaRPr>
          </a:p>
        </p:txBody>
      </p:sp>
      <p:pic>
        <p:nvPicPr>
          <p:cNvPr id="5" name="Picture 4" descr="DIVI7233303"/>
          <p:cNvPicPr>
            <a:picLocks noChangeAspect="1" noChangeArrowheads="1"/>
          </p:cNvPicPr>
          <p:nvPr/>
        </p:nvPicPr>
        <p:blipFill>
          <a:blip r:embed="rId3">
            <a:lum contrast="6000"/>
          </a:blip>
          <a:srcRect/>
          <a:stretch>
            <a:fillRect/>
          </a:stretch>
        </p:blipFill>
        <p:spPr bwMode="auto">
          <a:xfrm>
            <a:off x="0" y="1117600"/>
            <a:ext cx="9144000" cy="5740400"/>
          </a:xfrm>
          <a:prstGeom prst="rect">
            <a:avLst/>
          </a:prstGeom>
          <a:noFill/>
          <a:ln w="9525">
            <a:solidFill>
              <a:schemeClr val="bg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199"/>
            <a:ext cx="8686800" cy="1748971"/>
          </a:xfrm>
        </p:spPr>
        <p:txBody>
          <a:bodyPr>
            <a:normAutofit/>
          </a:bodyPr>
          <a:lstStyle/>
          <a:p>
            <a:pPr algn="ctr"/>
            <a:r>
              <a:rPr lang="en-US" dirty="0" smtClean="0"/>
              <a:t>Important battles at the beginning of the Civil War</a:t>
            </a:r>
            <a:endParaRPr lang="en-US" dirty="0"/>
          </a:p>
        </p:txBody>
      </p:sp>
      <p:sp>
        <p:nvSpPr>
          <p:cNvPr id="3" name="Content Placeholder 2"/>
          <p:cNvSpPr>
            <a:spLocks noGrp="1"/>
          </p:cNvSpPr>
          <p:nvPr>
            <p:ph idx="1"/>
          </p:nvPr>
        </p:nvSpPr>
        <p:spPr>
          <a:xfrm>
            <a:off x="304800" y="2423886"/>
            <a:ext cx="8238699" cy="3656239"/>
          </a:xfrm>
        </p:spPr>
        <p:txBody>
          <a:bodyPr/>
          <a:lstStyle/>
          <a:p>
            <a:r>
              <a:rPr lang="en-US" b="1" dirty="0" smtClean="0">
                <a:latin typeface="Arial" pitchFamily="34" charset="0"/>
                <a:cs typeface="Arial" pitchFamily="34" charset="0"/>
              </a:rPr>
              <a:t>Ft. Sumter,  April 1861</a:t>
            </a:r>
          </a:p>
          <a:p>
            <a:r>
              <a:rPr lang="en-US" b="1" dirty="0" smtClean="0">
                <a:latin typeface="Arial" pitchFamily="34" charset="0"/>
                <a:cs typeface="Arial" pitchFamily="34" charset="0"/>
              </a:rPr>
              <a:t>First Battle of Bull Run, July 1861</a:t>
            </a:r>
          </a:p>
          <a:p>
            <a:r>
              <a:rPr lang="en-US" b="1" dirty="0" smtClean="0">
                <a:latin typeface="Arial" pitchFamily="34" charset="0"/>
                <a:cs typeface="Arial" pitchFamily="34" charset="0"/>
              </a:rPr>
              <a:t>Shiloh, April 1862</a:t>
            </a:r>
          </a:p>
          <a:p>
            <a:r>
              <a:rPr lang="en-US" b="1" dirty="0" smtClean="0">
                <a:latin typeface="Arial" pitchFamily="34" charset="0"/>
                <a:cs typeface="Arial" pitchFamily="34" charset="0"/>
              </a:rPr>
              <a:t>Second Battle of Bull Run Aug 1862</a:t>
            </a:r>
          </a:p>
          <a:p>
            <a:r>
              <a:rPr lang="en-US" b="1" dirty="0" smtClean="0">
                <a:latin typeface="Arial" pitchFamily="34" charset="0"/>
                <a:cs typeface="Arial" pitchFamily="34" charset="0"/>
              </a:rPr>
              <a:t>Antietam, September 1862</a:t>
            </a: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470-MAP"/>
          <p:cNvPicPr>
            <a:picLocks noGrp="1" noChangeAspect="1" noChangeArrowheads="1"/>
          </p:cNvPicPr>
          <p:nvPr>
            <p:ph sz="quarter" idx="4294967295"/>
          </p:nvPr>
        </p:nvPicPr>
        <p:blipFill>
          <a:blip r:embed="rId2"/>
          <a:srcRect/>
          <a:stretch>
            <a:fillRect/>
          </a:stretch>
        </p:blipFill>
        <p:spPr>
          <a:xfrm>
            <a:off x="0" y="0"/>
            <a:ext cx="9144000" cy="6872288"/>
          </a:xfrm>
          <a:noFill/>
        </p:spPr>
      </p:pic>
      <p:pic>
        <p:nvPicPr>
          <p:cNvPr id="25603" name="Picture 3" descr="P470-KEY1"/>
          <p:cNvPicPr>
            <a:picLocks noGrp="1" noChangeAspect="1" noChangeArrowheads="1"/>
          </p:cNvPicPr>
          <p:nvPr>
            <p:ph sz="half" idx="4294967295"/>
          </p:nvPr>
        </p:nvPicPr>
        <p:blipFill>
          <a:blip r:embed="rId3"/>
          <a:srcRect/>
          <a:stretch>
            <a:fillRect/>
          </a:stretch>
        </p:blipFill>
        <p:spPr>
          <a:xfrm>
            <a:off x="0" y="609600"/>
            <a:ext cx="3733800" cy="1604963"/>
          </a:xfrm>
          <a:noFill/>
        </p:spPr>
      </p:pic>
      <p:pic>
        <p:nvPicPr>
          <p:cNvPr id="25604" name="Picture 4" descr="P470-KEY2"/>
          <p:cNvPicPr>
            <a:picLocks noGrp="1" noChangeAspect="1" noChangeArrowheads="1"/>
          </p:cNvPicPr>
          <p:nvPr>
            <p:ph sz="quarter" idx="4294967295"/>
          </p:nvPr>
        </p:nvPicPr>
        <p:blipFill>
          <a:blip r:embed="rId4"/>
          <a:srcRect/>
          <a:stretch>
            <a:fillRect/>
          </a:stretch>
        </p:blipFill>
        <p:spPr>
          <a:xfrm>
            <a:off x="7356475" y="4267200"/>
            <a:ext cx="1787525" cy="2590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004442" y="217714"/>
            <a:ext cx="513955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2400" b="1" dirty="0" smtClean="0">
                <a:solidFill>
                  <a:srgbClr val="D42800"/>
                </a:solidFill>
                <a:latin typeface="Arial Unicode MS" pitchFamily="34" charset="-128"/>
                <a:ea typeface="Arial Unicode MS" pitchFamily="34" charset="-128"/>
                <a:cs typeface="Arial Unicode MS" pitchFamily="34" charset="-128"/>
              </a:rPr>
              <a:t>First Battle  </a:t>
            </a:r>
            <a:r>
              <a:rPr lang="en-US" sz="2400" b="1" dirty="0">
                <a:solidFill>
                  <a:srgbClr val="D42800"/>
                </a:solidFill>
                <a:latin typeface="Arial Unicode MS" pitchFamily="34" charset="-128"/>
                <a:ea typeface="Arial Unicode MS" pitchFamily="34" charset="-128"/>
                <a:cs typeface="Arial Unicode MS" pitchFamily="34" charset="-128"/>
              </a:rPr>
              <a:t>Bull Run </a:t>
            </a:r>
            <a:br>
              <a:rPr lang="en-US" sz="2400" b="1" dirty="0">
                <a:solidFill>
                  <a:srgbClr val="D42800"/>
                </a:solidFill>
                <a:latin typeface="Arial Unicode MS" pitchFamily="34" charset="-128"/>
                <a:ea typeface="Arial Unicode MS" pitchFamily="34" charset="-128"/>
                <a:cs typeface="Arial Unicode MS" pitchFamily="34" charset="-128"/>
              </a:rPr>
            </a:br>
            <a:r>
              <a:rPr lang="en-US" sz="2400" b="1" dirty="0" smtClean="0">
                <a:solidFill>
                  <a:srgbClr val="D42800"/>
                </a:solidFill>
                <a:latin typeface="Arial Unicode MS" pitchFamily="34" charset="-128"/>
                <a:ea typeface="Arial Unicode MS" pitchFamily="34" charset="-128"/>
                <a:cs typeface="Arial Unicode MS" pitchFamily="34" charset="-128"/>
              </a:rPr>
              <a:t>July</a:t>
            </a:r>
            <a:r>
              <a:rPr lang="en-US" sz="2400" b="1" dirty="0">
                <a:solidFill>
                  <a:srgbClr val="D42800"/>
                </a:solidFill>
                <a:latin typeface="Arial Unicode MS" pitchFamily="34" charset="-128"/>
                <a:ea typeface="Arial Unicode MS" pitchFamily="34" charset="-128"/>
                <a:cs typeface="Arial Unicode MS" pitchFamily="34" charset="-128"/>
              </a:rPr>
              <a:t>, </a:t>
            </a:r>
            <a:r>
              <a:rPr lang="en-US" sz="2400" b="1" dirty="0" smtClean="0">
                <a:solidFill>
                  <a:srgbClr val="D42800"/>
                </a:solidFill>
                <a:latin typeface="Arial Unicode MS" pitchFamily="34" charset="-128"/>
                <a:ea typeface="Arial Unicode MS" pitchFamily="34" charset="-128"/>
                <a:cs typeface="Arial Unicode MS" pitchFamily="34" charset="-128"/>
              </a:rPr>
              <a:t>1861</a:t>
            </a:r>
            <a:endParaRPr lang="en-US" sz="2400" b="1" dirty="0">
              <a:solidFill>
                <a:srgbClr val="D42800"/>
              </a:solidFill>
              <a:latin typeface="Arial Unicode MS" pitchFamily="34" charset="-128"/>
              <a:ea typeface="Arial Unicode MS" pitchFamily="34" charset="-128"/>
              <a:cs typeface="Arial Unicode MS" pitchFamily="34" charset="-128"/>
            </a:endParaRPr>
          </a:p>
        </p:txBody>
      </p:sp>
      <p:pic>
        <p:nvPicPr>
          <p:cNvPr id="21507" name="Picture 3"/>
          <p:cNvPicPr>
            <a:picLocks noChangeAspect="1" noChangeArrowheads="1"/>
          </p:cNvPicPr>
          <p:nvPr/>
        </p:nvPicPr>
        <p:blipFill>
          <a:blip r:embed="rId2"/>
          <a:srcRect/>
          <a:stretch>
            <a:fillRect/>
          </a:stretch>
        </p:blipFill>
        <p:spPr bwMode="auto">
          <a:xfrm>
            <a:off x="0" y="0"/>
            <a:ext cx="4004441" cy="6858000"/>
          </a:xfrm>
          <a:prstGeom prst="rect">
            <a:avLst/>
          </a:prstGeom>
          <a:noFill/>
          <a:ln w="9525">
            <a:solidFill>
              <a:schemeClr val="bg1"/>
            </a:solidFill>
            <a:miter lim="800000"/>
            <a:headEnd/>
            <a:tailEnd/>
          </a:ln>
        </p:spPr>
      </p:pic>
      <p:pic>
        <p:nvPicPr>
          <p:cNvPr id="21508" name="Picture 4" descr="c15t02"/>
          <p:cNvPicPr preferRelativeResize="0">
            <a:picLocks noChangeAspect="1" noChangeArrowheads="1"/>
          </p:cNvPicPr>
          <p:nvPr/>
        </p:nvPicPr>
        <p:blipFill>
          <a:blip r:embed="rId3">
            <a:lum bright="-6000" contrast="12000"/>
          </a:blip>
          <a:srcRect l="2777" t="10098" r="3703" b="24048"/>
          <a:stretch>
            <a:fillRect/>
          </a:stretch>
        </p:blipFill>
        <p:spPr bwMode="auto">
          <a:xfrm>
            <a:off x="4004441" y="1492716"/>
            <a:ext cx="5139559" cy="2463800"/>
          </a:xfrm>
          <a:prstGeom prst="rect">
            <a:avLst/>
          </a:prstGeom>
          <a:noFill/>
          <a:ln w="9525">
            <a:solidFill>
              <a:schemeClr val="tx1"/>
            </a:solidFill>
            <a:miter lim="800000"/>
            <a:headEnd/>
            <a:tailEnd/>
          </a:ln>
          <a:effectLst/>
        </p:spPr>
      </p:pic>
      <p:sp>
        <p:nvSpPr>
          <p:cNvPr id="5" name="Oval 4"/>
          <p:cNvSpPr/>
          <p:nvPr/>
        </p:nvSpPr>
        <p:spPr>
          <a:xfrm flipH="1">
            <a:off x="2411548" y="725714"/>
            <a:ext cx="375195" cy="40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4004441" y="3956517"/>
            <a:ext cx="5139559" cy="2908490"/>
          </a:xfrm>
          <a:prstGeom prst="rect">
            <a:avLst/>
          </a:prstGeom>
          <a:noFill/>
          <a:ln>
            <a:solidFill>
              <a:schemeClr val="tx1"/>
            </a:solidFill>
          </a:ln>
        </p:spPr>
        <p:txBody>
          <a:bodyPr wrap="square" rtlCol="0">
            <a:spAutoFit/>
          </a:bodyPr>
          <a:lstStyle/>
          <a:p>
            <a:pPr>
              <a:buFont typeface="Arial" pitchFamily="34" charset="0"/>
              <a:buChar char="•"/>
            </a:pPr>
            <a:r>
              <a:rPr lang="en-US" sz="2200" dirty="0" smtClean="0">
                <a:latin typeface="Arial Unicode MS" pitchFamily="34" charset="-128"/>
                <a:ea typeface="Arial Unicode MS" pitchFamily="34" charset="-128"/>
                <a:cs typeface="Arial Unicode MS" pitchFamily="34" charset="-128"/>
              </a:rPr>
              <a:t>People came out especially from   Wash. DC. to watch the first battle.</a:t>
            </a:r>
          </a:p>
          <a:p>
            <a:r>
              <a:rPr lang="en-US" sz="2200" dirty="0" smtClean="0">
                <a:latin typeface="Arial Unicode MS" pitchFamily="34" charset="-128"/>
                <a:ea typeface="Arial Unicode MS" pitchFamily="34" charset="-128"/>
                <a:cs typeface="Arial Unicode MS" pitchFamily="34" charset="-128"/>
              </a:rPr>
              <a:t> </a:t>
            </a:r>
          </a:p>
          <a:p>
            <a:pPr>
              <a:buFont typeface="Arial" pitchFamily="34" charset="0"/>
              <a:buChar char="•"/>
            </a:pPr>
            <a:r>
              <a:rPr lang="en-US" sz="2200" dirty="0" smtClean="0">
                <a:latin typeface="Arial Unicode MS" pitchFamily="34" charset="-128"/>
                <a:ea typeface="Arial Unicode MS" pitchFamily="34" charset="-128"/>
                <a:cs typeface="Arial Unicode MS" pitchFamily="34" charset="-128"/>
              </a:rPr>
              <a:t>Most thought  the South would easily be defeated and the War soon over.</a:t>
            </a:r>
          </a:p>
          <a:p>
            <a:endParaRPr lang="en-US" sz="22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200" dirty="0" smtClean="0">
                <a:latin typeface="Arial Unicode MS" pitchFamily="34" charset="-128"/>
                <a:ea typeface="Arial Unicode MS" pitchFamily="34" charset="-128"/>
                <a:cs typeface="Arial Unicode MS" pitchFamily="34" charset="-128"/>
              </a:rPr>
              <a:t>The South pushed the Northern army back to Washington DC. </a:t>
            </a:r>
            <a:endParaRPr lang="en-US" sz="22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04800" y="196850"/>
            <a:ext cx="8534400" cy="523220"/>
          </a:xfrm>
          <a:prstGeom prst="rect">
            <a:avLst/>
          </a:prstGeom>
          <a:noFill/>
          <a:ln>
            <a:noFill/>
          </a:ln>
          <a:effectLst/>
          <a:extLst>
            <a:ext uri="{909E8E84-426E-40DD-AFC4-6F175D3DCCD1}"/>
            <a:ext uri="{91240B29-F687-4F45-9708-019B960494DF}"/>
          </a:extLst>
        </p:spPr>
        <p:txBody>
          <a:bodyPr>
            <a:spAutoFit/>
          </a:bodyPr>
          <a:lstStyle/>
          <a:p>
            <a:pPr>
              <a:spcBef>
                <a:spcPct val="50000"/>
              </a:spcBef>
              <a:defRPr/>
            </a:pPr>
            <a:r>
              <a:rPr lang="en-US" sz="2800" b="1" dirty="0">
                <a:solidFill>
                  <a:srgbClr val="D42800"/>
                </a:solidFill>
                <a:latin typeface="Arial Black" pitchFamily="34" charset="0"/>
              </a:rPr>
              <a:t>The Battle of the </a:t>
            </a:r>
            <a:r>
              <a:rPr lang="en-US" sz="2800" b="1" dirty="0" smtClean="0">
                <a:solidFill>
                  <a:srgbClr val="D42800"/>
                </a:solidFill>
                <a:latin typeface="Arial Black" pitchFamily="34" charset="0"/>
              </a:rPr>
              <a:t>Ironclads, March</a:t>
            </a:r>
            <a:r>
              <a:rPr lang="en-US" sz="2800" b="1" dirty="0">
                <a:solidFill>
                  <a:srgbClr val="D42800"/>
                </a:solidFill>
                <a:latin typeface="Arial Black" pitchFamily="34" charset="0"/>
              </a:rPr>
              <a:t>, 1862</a:t>
            </a:r>
          </a:p>
        </p:txBody>
      </p:sp>
      <p:sp>
        <p:nvSpPr>
          <p:cNvPr id="22532" name="Text Box 6"/>
          <p:cNvSpPr txBox="1">
            <a:spLocks noChangeArrowheads="1"/>
          </p:cNvSpPr>
          <p:nvPr/>
        </p:nvSpPr>
        <p:spPr bwMode="auto">
          <a:xfrm>
            <a:off x="4619297" y="1036410"/>
            <a:ext cx="4524703" cy="2677656"/>
          </a:xfrm>
          <a:prstGeom prst="rect">
            <a:avLst/>
          </a:prstGeom>
          <a:noFill/>
          <a:ln w="9525">
            <a:noFill/>
            <a:miter lim="800000"/>
            <a:headEnd/>
            <a:tailEnd/>
          </a:ln>
          <a:effectLst/>
        </p:spPr>
        <p:txBody>
          <a:bodyPr wrap="square">
            <a:spAutoFit/>
          </a:bodyPr>
          <a:lstStyle/>
          <a:p>
            <a:pPr>
              <a:spcBef>
                <a:spcPct val="50000"/>
              </a:spcBef>
              <a:defRPr/>
            </a:pPr>
            <a:r>
              <a:rPr lang="en-US" sz="2400" b="1" dirty="0" smtClean="0">
                <a:latin typeface="Arial Unicode MS" pitchFamily="34" charset="-128"/>
                <a:ea typeface="Arial Unicode MS" pitchFamily="34" charset="-128"/>
                <a:cs typeface="Arial Unicode MS" pitchFamily="34" charset="-128"/>
              </a:rPr>
              <a:t>The </a:t>
            </a:r>
            <a:r>
              <a:rPr lang="en-US" sz="2400" b="1" i="1" dirty="0" smtClean="0">
                <a:latin typeface="Arial Unicode MS" pitchFamily="34" charset="-128"/>
                <a:ea typeface="Arial Unicode MS" pitchFamily="34" charset="-128"/>
                <a:cs typeface="Arial Unicode MS" pitchFamily="34" charset="-128"/>
              </a:rPr>
              <a:t>Monitor</a:t>
            </a:r>
            <a:r>
              <a:rPr lang="en-US" sz="2400" b="1" dirty="0" smtClean="0">
                <a:latin typeface="Arial Unicode MS" pitchFamily="34" charset="-128"/>
                <a:ea typeface="Arial Unicode MS" pitchFamily="34" charset="-128"/>
                <a:cs typeface="Arial Unicode MS" pitchFamily="34" charset="-128"/>
              </a:rPr>
              <a:t>  vs. the </a:t>
            </a:r>
            <a:r>
              <a:rPr lang="en-US" sz="2400" b="1" i="1" dirty="0" smtClean="0">
                <a:latin typeface="Arial Unicode MS" pitchFamily="34" charset="-128"/>
                <a:ea typeface="Arial Unicode MS" pitchFamily="34" charset="-128"/>
                <a:cs typeface="Arial Unicode MS" pitchFamily="34" charset="-128"/>
              </a:rPr>
              <a:t>Merrimac</a:t>
            </a:r>
          </a:p>
          <a:p>
            <a:pPr>
              <a:spcBef>
                <a:spcPct val="50000"/>
              </a:spcBef>
              <a:defRPr/>
            </a:pPr>
            <a:r>
              <a:rPr lang="en-US" sz="2400" dirty="0" smtClean="0">
                <a:latin typeface="Arial Unicode MS" pitchFamily="34" charset="-128"/>
                <a:ea typeface="Arial Unicode MS" pitchFamily="34" charset="-128"/>
                <a:cs typeface="Arial Unicode MS" pitchFamily="34" charset="-128"/>
              </a:rPr>
              <a:t>These are ships that are covered in sheets of iron.  Cannon balls bounced off the iron sides of the ships.</a:t>
            </a:r>
          </a:p>
          <a:p>
            <a:pPr>
              <a:spcBef>
                <a:spcPct val="50000"/>
              </a:spcBef>
              <a:defRPr/>
            </a:pPr>
            <a:endParaRPr lang="en-US" sz="2400" b="1" i="1" dirty="0">
              <a:latin typeface="Arial Unicode MS" pitchFamily="34" charset="-128"/>
              <a:ea typeface="Arial Unicode MS" pitchFamily="34" charset="-128"/>
              <a:cs typeface="Arial Unicode MS" pitchFamily="34" charset="-128"/>
            </a:endParaRPr>
          </a:p>
        </p:txBody>
      </p:sp>
      <p:pic>
        <p:nvPicPr>
          <p:cNvPr id="22533" name="Picture 7" descr="Merrimac &amp; Monitor"/>
          <p:cNvPicPr>
            <a:picLocks noChangeAspect="1" noChangeArrowheads="1"/>
          </p:cNvPicPr>
          <p:nvPr/>
        </p:nvPicPr>
        <p:blipFill>
          <a:blip r:embed="rId2">
            <a:lum contrast="6000"/>
          </a:blip>
          <a:srcRect r="1472"/>
          <a:stretch>
            <a:fillRect/>
          </a:stretch>
        </p:blipFill>
        <p:spPr bwMode="auto">
          <a:xfrm>
            <a:off x="4840014" y="3297464"/>
            <a:ext cx="4303986" cy="3560536"/>
          </a:xfrm>
          <a:prstGeom prst="rect">
            <a:avLst/>
          </a:prstGeom>
          <a:noFill/>
          <a:ln w="9525">
            <a:solidFill>
              <a:schemeClr val="bg1"/>
            </a:solidFill>
            <a:miter lim="800000"/>
            <a:headEnd/>
            <a:tailEnd/>
          </a:ln>
        </p:spPr>
      </p:pic>
      <p:pic>
        <p:nvPicPr>
          <p:cNvPr id="6" name="Picture 2" descr="http://cdn2.americancivilwar.com/americancivilwar-cdn/pictures/USS_Corondelet_1.jpg"/>
          <p:cNvPicPr>
            <a:picLocks noChangeAspect="1" noChangeArrowheads="1"/>
          </p:cNvPicPr>
          <p:nvPr/>
        </p:nvPicPr>
        <p:blipFill>
          <a:blip r:embed="rId3" cstate="print"/>
          <a:srcRect/>
          <a:stretch>
            <a:fillRect/>
          </a:stretch>
        </p:blipFill>
        <p:spPr bwMode="auto">
          <a:xfrm>
            <a:off x="304800" y="1036410"/>
            <a:ext cx="4314497" cy="54821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effectLst/>
              </a:rPr>
              <a:t>Vocabulary</a:t>
            </a:r>
            <a:endParaRPr lang="en-US" b="1" i="1" u="sng" dirty="0">
              <a:effectLst/>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Secession</a:t>
            </a:r>
          </a:p>
          <a:p>
            <a:r>
              <a:rPr lang="en-US" dirty="0" smtClean="0">
                <a:latin typeface="Arial" pitchFamily="34" charset="0"/>
                <a:cs typeface="Arial" pitchFamily="34" charset="0"/>
              </a:rPr>
              <a:t>Anaconda plan</a:t>
            </a:r>
          </a:p>
          <a:p>
            <a:r>
              <a:rPr lang="en-US" dirty="0" smtClean="0">
                <a:latin typeface="Arial" pitchFamily="34" charset="0"/>
                <a:cs typeface="Arial" pitchFamily="34" charset="0"/>
              </a:rPr>
              <a:t>Emancipation</a:t>
            </a:r>
          </a:p>
          <a:p>
            <a:r>
              <a:rPr lang="en-US" dirty="0" smtClean="0">
                <a:latin typeface="Arial" pitchFamily="34" charset="0"/>
                <a:cs typeface="Arial" pitchFamily="34" charset="0"/>
              </a:rPr>
              <a:t>Abolitionists</a:t>
            </a:r>
          </a:p>
          <a:p>
            <a:r>
              <a:rPr lang="en-US" dirty="0" smtClean="0">
                <a:latin typeface="Arial" pitchFamily="34" charset="0"/>
                <a:cs typeface="Arial" pitchFamily="34" charset="0"/>
              </a:rPr>
              <a:t>Appomattox Courthouse</a:t>
            </a:r>
          </a:p>
          <a:p>
            <a:r>
              <a:rPr lang="en-US" dirty="0" smtClean="0">
                <a:latin typeface="Arial" pitchFamily="34" charset="0"/>
                <a:cs typeface="Arial" pitchFamily="34" charset="0"/>
              </a:rPr>
              <a:t>Gettysburg</a:t>
            </a:r>
          </a:p>
          <a:p>
            <a:r>
              <a:rPr lang="en-US" dirty="0" smtClean="0">
                <a:latin typeface="Arial" pitchFamily="34" charset="0"/>
                <a:cs typeface="Arial" pitchFamily="34" charset="0"/>
              </a:rPr>
              <a:t>Habeas Corpus</a:t>
            </a:r>
          </a:p>
          <a:p>
            <a:endParaRPr lang="en-US"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0"/>
            <a:ext cx="8229600" cy="838200"/>
          </a:xfrm>
          <a:noFill/>
          <a:ln/>
        </p:spPr>
        <p:txBody>
          <a:bodyPr>
            <a:normAutofit/>
            <a:scene3d>
              <a:camera prst="orthographicFront"/>
              <a:lightRig rig="soft" dir="t">
                <a:rot lat="0" lon="0" rev="16800000"/>
              </a:lightRig>
            </a:scene3d>
            <a:sp3d prstMaterial="softEdge">
              <a:bevelT w="38100" h="38100"/>
            </a:sp3d>
          </a:bodyPr>
          <a:lstStyle/>
          <a:p>
            <a:pPr algn="ctr" fontAlgn="auto">
              <a:spcAft>
                <a:spcPts val="0"/>
              </a:spcAft>
              <a:defRPr/>
            </a:pPr>
            <a:r>
              <a:rPr lang="en-US" sz="4100" b="1" kern="1200" dirty="0">
                <a:ln w="6350">
                  <a:noFill/>
                </a:ln>
                <a:solidFill>
                  <a:srgbClr val="FF0000"/>
                </a:solidFill>
                <a:effectLst>
                  <a:outerShdw blurRad="114300" dist="101600" dir="2700000" algn="tl" rotWithShape="0">
                    <a:srgbClr val="000000">
                      <a:alpha val="40000"/>
                    </a:srgbClr>
                  </a:outerShdw>
                </a:effectLst>
                <a:latin typeface="+mj-lt"/>
                <a:ea typeface="+mj-ea"/>
                <a:cs typeface="+mj-cs"/>
              </a:rPr>
              <a:t>First metal ships in world!</a:t>
            </a:r>
          </a:p>
        </p:txBody>
      </p:sp>
      <p:sp>
        <p:nvSpPr>
          <p:cNvPr id="19459" name="Rectangle 3"/>
          <p:cNvSpPr>
            <a:spLocks noGrp="1" noChangeArrowheads="1"/>
          </p:cNvSpPr>
          <p:nvPr>
            <p:ph idx="4294967295"/>
          </p:nvPr>
        </p:nvSpPr>
        <p:spPr/>
        <p:txBody>
          <a:bodyPr/>
          <a:lstStyle/>
          <a:p>
            <a:endParaRPr lang="en-US" dirty="0"/>
          </a:p>
        </p:txBody>
      </p:sp>
      <p:pic>
        <p:nvPicPr>
          <p:cNvPr id="19460" name="Picture 4" descr="monitor_and_merrimac"/>
          <p:cNvPicPr>
            <a:picLocks noChangeAspect="1" noChangeArrowheads="1"/>
          </p:cNvPicPr>
          <p:nvPr/>
        </p:nvPicPr>
        <p:blipFill>
          <a:blip r:embed="rId3" cstate="print"/>
          <a:srcRect/>
          <a:stretch>
            <a:fillRect/>
          </a:stretch>
        </p:blipFill>
        <p:spPr bwMode="auto">
          <a:xfrm>
            <a:off x="0" y="942975"/>
            <a:ext cx="9144000" cy="594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checkerboard(across)">
                                      <p:cBhvr>
                                        <p:cTn id="13"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01142" y="1567543"/>
            <a:ext cx="5265057" cy="4591957"/>
          </a:xfrm>
          <a:prstGeom prst="rect">
            <a:avLst/>
          </a:prstGeom>
        </p:spPr>
      </p:pic>
      <p:sp>
        <p:nvSpPr>
          <p:cNvPr id="5" name="Rectangle 4"/>
          <p:cNvSpPr/>
          <p:nvPr/>
        </p:nvSpPr>
        <p:spPr>
          <a:xfrm>
            <a:off x="0" y="0"/>
            <a:ext cx="3483430" cy="7017306"/>
          </a:xfrm>
          <a:prstGeom prst="rect">
            <a:avLst/>
          </a:prstGeom>
          <a:ln>
            <a:solidFill>
              <a:schemeClr val="tx1"/>
            </a:solidFill>
          </a:ln>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Union Gen. Grant controlled most of Mississippi River.  South attacked at</a:t>
            </a:r>
          </a:p>
          <a:p>
            <a:r>
              <a:rPr lang="en-US" sz="2400" b="1" dirty="0" smtClean="0">
                <a:latin typeface="Arial Unicode MS" pitchFamily="34" charset="-128"/>
                <a:ea typeface="Arial Unicode MS" pitchFamily="34" charset="-128"/>
                <a:cs typeface="Arial Unicode MS" pitchFamily="34" charset="-128"/>
              </a:rPr>
              <a:t>Shiloh. </a:t>
            </a:r>
          </a:p>
          <a:p>
            <a:endParaRPr lang="en-US" sz="2400" b="1" dirty="0" smtClean="0">
              <a:latin typeface="Arial Unicode MS" pitchFamily="34" charset="-128"/>
              <a:ea typeface="Arial Unicode MS" pitchFamily="34" charset="-128"/>
              <a:cs typeface="Arial Unicode MS" pitchFamily="34" charset="-128"/>
            </a:endParaRPr>
          </a:p>
          <a:p>
            <a:r>
              <a:rPr lang="en-US" sz="2400" b="1" dirty="0" smtClean="0">
                <a:latin typeface="Arial Unicode MS" pitchFamily="34" charset="-128"/>
                <a:ea typeface="Arial Unicode MS" pitchFamily="34" charset="-128"/>
                <a:cs typeface="Arial Unicode MS" pitchFamily="34" charset="-128"/>
              </a:rPr>
              <a:t>Battle of Shiloh: </a:t>
            </a:r>
          </a:p>
          <a:p>
            <a:r>
              <a:rPr lang="en-US" sz="2400" b="1" dirty="0" smtClean="0">
                <a:latin typeface="Arial Unicode MS" pitchFamily="34" charset="-128"/>
                <a:ea typeface="Arial Unicode MS" pitchFamily="34" charset="-128"/>
                <a:cs typeface="Arial Unicode MS" pitchFamily="34" charset="-128"/>
              </a:rPr>
              <a:t>11,000 casualties North 13,000 South.</a:t>
            </a:r>
          </a:p>
          <a:p>
            <a:r>
              <a:rPr lang="en-US" sz="2400" b="1" dirty="0" smtClean="0">
                <a:latin typeface="Arial Unicode MS" pitchFamily="34" charset="-128"/>
                <a:ea typeface="Arial Unicode MS" pitchFamily="34" charset="-128"/>
                <a:cs typeface="Arial Unicode MS" pitchFamily="34" charset="-128"/>
              </a:rPr>
              <a:t>South lost a major railroad center. </a:t>
            </a:r>
          </a:p>
          <a:p>
            <a:endParaRPr lang="en-US" sz="2400" b="1" dirty="0" smtClean="0">
              <a:latin typeface="Arial Unicode MS" pitchFamily="34" charset="-128"/>
              <a:ea typeface="Arial Unicode MS" pitchFamily="34" charset="-128"/>
              <a:cs typeface="Arial Unicode MS" pitchFamily="34" charset="-128"/>
            </a:endParaRPr>
          </a:p>
          <a:p>
            <a:r>
              <a:rPr lang="en-US" sz="2400" b="1" dirty="0" smtClean="0">
                <a:latin typeface="Arial Unicode MS" pitchFamily="34" charset="-128"/>
                <a:ea typeface="Arial Unicode MS" pitchFamily="34" charset="-128"/>
                <a:cs typeface="Arial Unicode MS" pitchFamily="34" charset="-128"/>
              </a:rPr>
              <a:t>After Shiloh, Union forces captured New Orleans.   By summer entire Mississippi River  was under Union control. </a:t>
            </a:r>
          </a:p>
          <a:p>
            <a:endParaRPr lang="en-US" dirty="0" smtClean="0"/>
          </a:p>
        </p:txBody>
      </p:sp>
      <p:pic>
        <p:nvPicPr>
          <p:cNvPr id="26626" name="Picture 2" descr="F:\a13_CivilWar_West_1861_1863 map2.gif"/>
          <p:cNvPicPr>
            <a:picLocks noGrp="1" noChangeAspect="1" noChangeArrowheads="1"/>
          </p:cNvPicPr>
          <p:nvPr>
            <p:ph sz="quarter" idx="4294967295"/>
          </p:nvPr>
        </p:nvPicPr>
        <p:blipFill>
          <a:blip r:embed="rId4"/>
          <a:srcRect/>
          <a:stretch>
            <a:fillRect/>
          </a:stretch>
        </p:blipFill>
        <p:spPr bwMode="auto">
          <a:xfrm>
            <a:off x="3483430" y="0"/>
            <a:ext cx="5660570" cy="6858000"/>
          </a:xfrm>
          <a:prstGeom prst="rect">
            <a:avLst/>
          </a:prstGeom>
          <a:noFill/>
          <a:ln>
            <a:solidFill>
              <a:schemeClr val="tx1"/>
            </a:solidFill>
          </a:ln>
        </p:spPr>
      </p:pic>
      <p:sp>
        <p:nvSpPr>
          <p:cNvPr id="6" name="Oval 5"/>
          <p:cNvSpPr/>
          <p:nvPr/>
        </p:nvSpPr>
        <p:spPr>
          <a:xfrm>
            <a:off x="5791200" y="2206171"/>
            <a:ext cx="1262743" cy="100148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701142" y="6159500"/>
            <a:ext cx="4448654" cy="523220"/>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Battle of Shiloh, April 1863</a:t>
            </a:r>
            <a:endParaRPr lang="en-US" sz="2800" dirty="0">
              <a:solidFill>
                <a:srgbClr val="FF0000"/>
              </a:solidFill>
              <a:latin typeface="Aharoni" pitchFamily="2" charset="-79"/>
              <a:cs typeface="Aharoni"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2" y="65313"/>
            <a:ext cx="3802742" cy="1066799"/>
          </a:xfrm>
        </p:spPr>
        <p:txBody>
          <a:bodyPr>
            <a:noAutofit/>
          </a:bodyPr>
          <a:lstStyle/>
          <a:p>
            <a:pPr algn="ctr"/>
            <a:r>
              <a:rPr lang="en-US" sz="2800" b="1" i="1" u="sng" dirty="0" smtClean="0">
                <a:solidFill>
                  <a:srgbClr val="FF0000"/>
                </a:solidFill>
                <a:effectLst/>
              </a:rPr>
              <a:t>Robert E. Lee Southern General</a:t>
            </a:r>
            <a:endParaRPr lang="en-US" sz="2800" b="1" i="1" u="sng" dirty="0">
              <a:solidFill>
                <a:srgbClr val="FF0000"/>
              </a:solidFill>
              <a:effectLst/>
            </a:endParaRPr>
          </a:p>
        </p:txBody>
      </p:sp>
      <p:sp>
        <p:nvSpPr>
          <p:cNvPr id="3" name="Content Placeholder 2"/>
          <p:cNvSpPr>
            <a:spLocks noGrp="1"/>
          </p:cNvSpPr>
          <p:nvPr>
            <p:ph idx="1"/>
          </p:nvPr>
        </p:nvSpPr>
        <p:spPr>
          <a:xfrm>
            <a:off x="4963886" y="1132113"/>
            <a:ext cx="4180114" cy="5471887"/>
          </a:xfrm>
        </p:spPr>
        <p:txBody>
          <a:bodyPr>
            <a:normAutofit lnSpcReduction="10000"/>
          </a:bodyPr>
          <a:lstStyle/>
          <a:p>
            <a:pPr>
              <a:buNone/>
            </a:pPr>
            <a:r>
              <a:rPr lang="en-US" sz="2000" b="1" dirty="0" smtClean="0">
                <a:latin typeface="Arial Unicode MS" pitchFamily="34" charset="-128"/>
                <a:ea typeface="Arial Unicode MS" pitchFamily="34" charset="-128"/>
                <a:cs typeface="Arial Unicode MS" pitchFamily="34" charset="-128"/>
              </a:rPr>
              <a:t>After </a:t>
            </a:r>
            <a:r>
              <a:rPr lang="en-US" sz="2000" b="1" dirty="0" smtClean="0">
                <a:solidFill>
                  <a:srgbClr val="FF0000"/>
                </a:solidFill>
                <a:latin typeface="Arial Unicode MS" pitchFamily="34" charset="-128"/>
                <a:ea typeface="Arial Unicode MS" pitchFamily="34" charset="-128"/>
                <a:cs typeface="Arial Unicode MS" pitchFamily="34" charset="-128"/>
              </a:rPr>
              <a:t>McClellan</a:t>
            </a:r>
            <a:r>
              <a:rPr lang="en-US" sz="2000" b="1" dirty="0" smtClean="0">
                <a:latin typeface="Arial Unicode MS" pitchFamily="34" charset="-128"/>
                <a:ea typeface="Arial Unicode MS" pitchFamily="34" charset="-128"/>
                <a:cs typeface="Arial Unicode MS" pitchFamily="34" charset="-128"/>
              </a:rPr>
              <a:t> was defeated at Bull Run.</a:t>
            </a:r>
          </a:p>
          <a:p>
            <a:pPr>
              <a:buNone/>
            </a:pPr>
            <a:r>
              <a:rPr lang="en-US" sz="2000" b="1" dirty="0" smtClean="0">
                <a:latin typeface="Arial Unicode MS" pitchFamily="34" charset="-128"/>
                <a:ea typeface="Arial Unicode MS" pitchFamily="34" charset="-128"/>
                <a:cs typeface="Arial Unicode MS" pitchFamily="34" charset="-128"/>
              </a:rPr>
              <a:t> </a:t>
            </a:r>
            <a:r>
              <a:rPr lang="en-US" sz="2000" b="1" dirty="0" smtClean="0">
                <a:solidFill>
                  <a:srgbClr val="FF0000"/>
                </a:solidFill>
                <a:latin typeface="Arial Unicode MS" pitchFamily="34" charset="-128"/>
                <a:ea typeface="Arial Unicode MS" pitchFamily="34" charset="-128"/>
                <a:cs typeface="Arial Unicode MS" pitchFamily="34" charset="-128"/>
              </a:rPr>
              <a:t>Lee </a:t>
            </a:r>
            <a:r>
              <a:rPr lang="en-US" sz="2000" b="1" dirty="0" smtClean="0">
                <a:latin typeface="Arial Unicode MS" pitchFamily="34" charset="-128"/>
                <a:ea typeface="Arial Unicode MS" pitchFamily="34" charset="-128"/>
                <a:cs typeface="Arial Unicode MS" pitchFamily="34" charset="-128"/>
              </a:rPr>
              <a:t>believed that Richmond was not  threatened. He decided to  invade the North.  Victory on Union soil would win support for the South in Europe &amp; turn Northern public opinion against the War.-</a:t>
            </a:r>
          </a:p>
          <a:p>
            <a:pPr>
              <a:buNone/>
            </a:pPr>
            <a:r>
              <a:rPr lang="en-US" sz="2000" b="1" dirty="0" smtClean="0">
                <a:latin typeface="Arial Unicode MS" pitchFamily="34" charset="-128"/>
                <a:ea typeface="Arial Unicode MS" pitchFamily="34" charset="-128"/>
                <a:cs typeface="Arial Unicode MS" pitchFamily="34" charset="-128"/>
              </a:rPr>
              <a:t>Sept. 1862 Lee snuck his troops into Western Maryland. </a:t>
            </a:r>
          </a:p>
          <a:p>
            <a:pPr>
              <a:buNone/>
            </a:pPr>
            <a:endParaRPr lang="en-US" sz="2000" b="1" dirty="0" smtClean="0">
              <a:latin typeface="Arial Unicode MS" pitchFamily="34" charset="-128"/>
              <a:ea typeface="Arial Unicode MS" pitchFamily="34" charset="-128"/>
              <a:cs typeface="Arial Unicode MS" pitchFamily="34" charset="-128"/>
            </a:endParaRPr>
          </a:p>
          <a:p>
            <a:pPr>
              <a:buNone/>
            </a:pPr>
            <a:r>
              <a:rPr lang="en-US" sz="2000" b="1" dirty="0" smtClean="0">
                <a:latin typeface="Arial Unicode MS" pitchFamily="34" charset="-128"/>
                <a:ea typeface="Arial Unicode MS" pitchFamily="34" charset="-128"/>
                <a:cs typeface="Arial Unicode MS" pitchFamily="34" charset="-128"/>
              </a:rPr>
              <a:t>Union officer found a sheet of paper with Lee’s battle plan. </a:t>
            </a:r>
          </a:p>
          <a:p>
            <a:pPr>
              <a:buNone/>
            </a:pPr>
            <a:endParaRPr lang="en-US" sz="2000" b="1" dirty="0" smtClean="0">
              <a:latin typeface="Arial Unicode MS" pitchFamily="34" charset="-128"/>
              <a:ea typeface="Arial Unicode MS" pitchFamily="34" charset="-128"/>
              <a:cs typeface="Arial Unicode MS" pitchFamily="34" charset="-128"/>
            </a:endParaRPr>
          </a:p>
          <a:p>
            <a:pPr>
              <a:buNone/>
            </a:pPr>
            <a:r>
              <a:rPr lang="en-US" sz="2000" b="1" dirty="0" smtClean="0">
                <a:latin typeface="Arial Unicode MS" pitchFamily="34" charset="-128"/>
                <a:ea typeface="Arial Unicode MS" pitchFamily="34" charset="-128"/>
                <a:cs typeface="Arial Unicode MS" pitchFamily="34" charset="-128"/>
              </a:rPr>
              <a:t>The Union army met Lee at </a:t>
            </a:r>
            <a:r>
              <a:rPr lang="en-US" sz="2000" b="1" dirty="0" smtClean="0">
                <a:solidFill>
                  <a:srgbClr val="FF0000"/>
                </a:solidFill>
                <a:latin typeface="Arial Unicode MS" pitchFamily="34" charset="-128"/>
                <a:ea typeface="Arial Unicode MS" pitchFamily="34" charset="-128"/>
                <a:cs typeface="Arial Unicode MS" pitchFamily="34" charset="-128"/>
              </a:rPr>
              <a:t>Antietam.</a:t>
            </a:r>
            <a:endParaRPr lang="en-US" sz="2000" b="1" dirty="0">
              <a:solidFill>
                <a:srgbClr val="FF0000"/>
              </a:solidFill>
              <a:latin typeface="Arial Unicode MS" pitchFamily="34" charset="-128"/>
              <a:ea typeface="Arial Unicode MS" pitchFamily="34" charset="-128"/>
              <a:cs typeface="Arial Unicode MS" pitchFamily="34" charset="-128"/>
            </a:endParaRPr>
          </a:p>
        </p:txBody>
      </p:sp>
      <p:pic>
        <p:nvPicPr>
          <p:cNvPr id="4" name="Picture 14" descr="Robert E Lee"/>
          <p:cNvPicPr>
            <a:picLocks noChangeAspect="1" noChangeArrowheads="1"/>
          </p:cNvPicPr>
          <p:nvPr/>
        </p:nvPicPr>
        <p:blipFill>
          <a:blip r:embed="rId3"/>
          <a:srcRect/>
          <a:stretch>
            <a:fillRect/>
          </a:stretch>
        </p:blipFill>
        <p:spPr bwMode="auto">
          <a:xfrm>
            <a:off x="165100" y="736601"/>
            <a:ext cx="4798786" cy="5867399"/>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4" y="-391886"/>
            <a:ext cx="9144000" cy="391886"/>
          </a:xfrm>
        </p:spPr>
        <p:txBody>
          <a:bodyPr>
            <a:noAutofit/>
          </a:bodyPr>
          <a:lstStyle/>
          <a:p>
            <a:pPr algn="ctr"/>
            <a:r>
              <a:rPr lang="en-US" sz="2000" b="1" dirty="0" smtClean="0">
                <a:solidFill>
                  <a:srgbClr val="FF0000"/>
                </a:solidFill>
                <a:latin typeface="Arial" pitchFamily="34" charset="0"/>
                <a:ea typeface="Arial Unicode MS" pitchFamily="34" charset="-128"/>
                <a:cs typeface="Arial" pitchFamily="34" charset="0"/>
              </a:rPr>
              <a:t>Antietam</a:t>
            </a:r>
            <a:r>
              <a:rPr lang="en-US" sz="2000" dirty="0" smtClean="0">
                <a:solidFill>
                  <a:srgbClr val="FF0000"/>
                </a:solidFill>
                <a:latin typeface="Arial" pitchFamily="34" charset="0"/>
                <a:ea typeface="Arial Unicode MS" pitchFamily="34" charset="-128"/>
                <a:cs typeface="Arial" pitchFamily="34" charset="0"/>
              </a:rPr>
              <a:t>: September 17, 1862</a:t>
            </a:r>
            <a:r>
              <a:rPr lang="en-US" sz="2000" dirty="0" smtClean="0">
                <a:latin typeface="Arial" pitchFamily="34" charset="0"/>
                <a:ea typeface="Arial Unicode MS" pitchFamily="34" charset="-128"/>
                <a:cs typeface="Arial" pitchFamily="34" charset="0"/>
              </a:rPr>
              <a:t/>
            </a:r>
            <a:br>
              <a:rPr lang="en-US" sz="2000" dirty="0" smtClean="0">
                <a:latin typeface="Arial" pitchFamily="34" charset="0"/>
                <a:ea typeface="Arial Unicode MS" pitchFamily="34" charset="-128"/>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a:latin typeface="Arial" pitchFamily="34" charset="0"/>
              <a:cs typeface="Arial" pitchFamily="34" charset="0"/>
            </a:endParaRPr>
          </a:p>
        </p:txBody>
      </p:sp>
      <p:pic>
        <p:nvPicPr>
          <p:cNvPr id="4" name="Picture 8" descr="antietm"/>
          <p:cNvPicPr>
            <a:picLocks noChangeAspect="1" noChangeArrowheads="1"/>
          </p:cNvPicPr>
          <p:nvPr/>
        </p:nvPicPr>
        <p:blipFill>
          <a:blip r:embed="rId3"/>
          <a:srcRect/>
          <a:stretch>
            <a:fillRect/>
          </a:stretch>
        </p:blipFill>
        <p:spPr bwMode="auto">
          <a:xfrm>
            <a:off x="-1" y="0"/>
            <a:ext cx="9144001" cy="6858000"/>
          </a:xfrm>
          <a:prstGeom prst="rect">
            <a:avLst/>
          </a:prstGeom>
          <a:noFill/>
          <a:ln w="9525">
            <a:solidFill>
              <a:schemeClr val="bg1"/>
            </a:solidFill>
            <a:miter lim="800000"/>
            <a:headEnd/>
            <a:tailEnd/>
          </a:ln>
        </p:spPr>
      </p:pic>
      <p:sp>
        <p:nvSpPr>
          <p:cNvPr id="5" name="TextBox 4"/>
          <p:cNvSpPr txBox="1"/>
          <p:nvPr/>
        </p:nvSpPr>
        <p:spPr>
          <a:xfrm>
            <a:off x="246743" y="188687"/>
            <a:ext cx="8723085" cy="1200329"/>
          </a:xfrm>
          <a:prstGeom prst="rect">
            <a:avLst/>
          </a:prstGeom>
          <a:noFill/>
        </p:spPr>
        <p:txBody>
          <a:bodyPr wrap="square" rtlCol="0">
            <a:spAutoFit/>
          </a:bodyPr>
          <a:lstStyle/>
          <a:p>
            <a:pPr algn="ctr"/>
            <a:r>
              <a:rPr lang="en-US" b="1" dirty="0" smtClean="0">
                <a:solidFill>
                  <a:srgbClr val="FF0000"/>
                </a:solidFill>
                <a:latin typeface="Arial" pitchFamily="34" charset="0"/>
                <a:ea typeface="Arial Unicode MS" pitchFamily="34" charset="-128"/>
                <a:cs typeface="Arial" pitchFamily="34" charset="0"/>
              </a:rPr>
              <a:t>Antietam</a:t>
            </a:r>
            <a:r>
              <a:rPr lang="en-US" dirty="0" smtClean="0">
                <a:latin typeface="Arial" pitchFamily="34" charset="0"/>
                <a:ea typeface="Arial Unicode MS" pitchFamily="34" charset="-128"/>
                <a:cs typeface="Arial" pitchFamily="34" charset="0"/>
              </a:rPr>
              <a:t> 26,000 casualties (12,000 North, 14,000 South) </a:t>
            </a:r>
            <a:r>
              <a:rPr lang="en-US" dirty="0" smtClean="0">
                <a:solidFill>
                  <a:srgbClr val="FF0000"/>
                </a:solidFill>
                <a:latin typeface="Arial" pitchFamily="34" charset="0"/>
                <a:ea typeface="Arial Unicode MS" pitchFamily="34" charset="-128"/>
                <a:cs typeface="Arial" pitchFamily="34" charset="0"/>
              </a:rPr>
              <a:t>Bloodiest day of Civil War</a:t>
            </a:r>
            <a:r>
              <a:rPr lang="en-US" dirty="0" smtClean="0">
                <a:latin typeface="Arial" pitchFamily="34" charset="0"/>
                <a:ea typeface="Arial Unicode MS" pitchFamily="34" charset="-128"/>
                <a:cs typeface="Arial" pitchFamily="34" charset="0"/>
              </a:rPr>
              <a:t>.  </a:t>
            </a:r>
            <a:br>
              <a:rPr lang="en-US" dirty="0" smtClean="0">
                <a:latin typeface="Arial" pitchFamily="34" charset="0"/>
                <a:ea typeface="Arial Unicode MS" pitchFamily="34" charset="-128"/>
                <a:cs typeface="Arial" pitchFamily="34" charset="0"/>
              </a:rPr>
            </a:br>
            <a:r>
              <a:rPr lang="en-US" dirty="0" smtClean="0">
                <a:latin typeface="Arial" pitchFamily="34" charset="0"/>
                <a:ea typeface="Arial Unicode MS" pitchFamily="34" charset="-128"/>
                <a:cs typeface="Arial" pitchFamily="34" charset="0"/>
              </a:rPr>
              <a:t>No clear winner, but South ordered retreat.  It is considered a Union Victory</a:t>
            </a:r>
            <a:r>
              <a:rPr lang="en-US" dirty="0" smtClean="0">
                <a:latin typeface="Arial" pitchFamily="34" charset="0"/>
                <a:cs typeface="Arial" pitchFamily="34" charset="0"/>
              </a:rPr>
              <a:t>. </a:t>
            </a:r>
            <a:r>
              <a:rPr lang="en-US" dirty="0" smtClean="0">
                <a:latin typeface="Arial" pitchFamily="34" charset="0"/>
                <a:ea typeface="Arial Unicode MS" pitchFamily="34" charset="-128"/>
                <a:cs typeface="Arial" pitchFamily="34" charset="0"/>
              </a:rPr>
              <a:t>Lincoln was upset because Gen. McClellan. Did not pursue Lee.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incoln_and_McClellan_1862-10-03"/>
          <p:cNvPicPr>
            <a:picLocks noChangeAspect="1" noChangeArrowheads="1"/>
          </p:cNvPicPr>
          <p:nvPr/>
        </p:nvPicPr>
        <p:blipFill>
          <a:blip r:embed="rId3">
            <a:lum contrast="6000"/>
          </a:blip>
          <a:srcRect/>
          <a:stretch>
            <a:fillRect/>
          </a:stretch>
        </p:blipFill>
        <p:spPr bwMode="auto">
          <a:xfrm>
            <a:off x="4629150" y="0"/>
            <a:ext cx="4514850" cy="6858000"/>
          </a:xfrm>
          <a:prstGeom prst="rect">
            <a:avLst/>
          </a:prstGeom>
          <a:noFill/>
          <a:ln w="9525">
            <a:solidFill>
              <a:schemeClr val="bg1"/>
            </a:solidFill>
            <a:miter lim="800000"/>
            <a:headEnd/>
            <a:tailEnd/>
          </a:ln>
        </p:spPr>
      </p:pic>
      <p:sp>
        <p:nvSpPr>
          <p:cNvPr id="5" name="Rectangle 4"/>
          <p:cNvSpPr/>
          <p:nvPr/>
        </p:nvSpPr>
        <p:spPr>
          <a:xfrm>
            <a:off x="188686" y="203200"/>
            <a:ext cx="4252685" cy="6524863"/>
          </a:xfrm>
          <a:prstGeom prst="rect">
            <a:avLst/>
          </a:prstGeom>
        </p:spPr>
        <p:txBody>
          <a:bodyPr wrap="square">
            <a:spAutoFit/>
          </a:bodyPr>
          <a:lstStyle/>
          <a:p>
            <a:r>
              <a:rPr lang="en-US" sz="2200" dirty="0" smtClean="0">
                <a:latin typeface="Arial Unicode MS" pitchFamily="34" charset="-128"/>
                <a:ea typeface="Arial Unicode MS" pitchFamily="34" charset="-128"/>
                <a:cs typeface="Arial Unicode MS" pitchFamily="34" charset="-128"/>
              </a:rPr>
              <a:t>After Bull Run Lincoln replaced McDowell with McClellan. 7 months he trained 100,000 soldiers. </a:t>
            </a:r>
          </a:p>
          <a:p>
            <a:endParaRPr lang="en-US" sz="2200" dirty="0" smtClean="0">
              <a:latin typeface="Arial Unicode MS" pitchFamily="34" charset="-128"/>
              <a:ea typeface="Arial Unicode MS" pitchFamily="34" charset="-128"/>
              <a:cs typeface="Arial Unicode MS" pitchFamily="34" charset="-128"/>
            </a:endParaRPr>
          </a:p>
          <a:p>
            <a:r>
              <a:rPr lang="en-US" sz="2200" dirty="0" smtClean="0">
                <a:latin typeface="Arial Unicode MS" pitchFamily="34" charset="-128"/>
                <a:ea typeface="Arial Unicode MS" pitchFamily="34" charset="-128"/>
                <a:cs typeface="Arial Unicode MS" pitchFamily="34" charset="-128"/>
              </a:rPr>
              <a:t>Advancing, they outnumbered 15,000  Southern troops.  McClellan was so cautious he wanted more troops. He</a:t>
            </a:r>
          </a:p>
          <a:p>
            <a:r>
              <a:rPr lang="en-US" sz="2200" dirty="0" smtClean="0">
                <a:latin typeface="Arial Unicode MS" pitchFamily="34" charset="-128"/>
                <a:ea typeface="Arial Unicode MS" pitchFamily="34" charset="-128"/>
                <a:cs typeface="Arial Unicode MS" pitchFamily="34" charset="-128"/>
              </a:rPr>
              <a:t>retreated to wait.</a:t>
            </a:r>
          </a:p>
          <a:p>
            <a:endParaRPr lang="en-US" sz="2200" dirty="0" smtClean="0">
              <a:latin typeface="Arial Unicode MS" pitchFamily="34" charset="-128"/>
              <a:ea typeface="Arial Unicode MS" pitchFamily="34" charset="-128"/>
              <a:cs typeface="Arial Unicode MS" pitchFamily="34" charset="-128"/>
            </a:endParaRPr>
          </a:p>
          <a:p>
            <a:r>
              <a:rPr lang="en-US" sz="2200" dirty="0" smtClean="0">
                <a:latin typeface="Arial Unicode MS" pitchFamily="34" charset="-128"/>
                <a:ea typeface="Arial Unicode MS" pitchFamily="34" charset="-128"/>
                <a:cs typeface="Arial Unicode MS" pitchFamily="34" charset="-128"/>
              </a:rPr>
              <a:t>This gave Confederates more time to build up their troops.  </a:t>
            </a:r>
          </a:p>
          <a:p>
            <a:endParaRPr lang="en-US" sz="2200" dirty="0" smtClean="0">
              <a:latin typeface="Arial Unicode MS" pitchFamily="34" charset="-128"/>
              <a:ea typeface="Arial Unicode MS" pitchFamily="34" charset="-128"/>
              <a:cs typeface="Arial Unicode MS" pitchFamily="34" charset="-128"/>
            </a:endParaRPr>
          </a:p>
          <a:p>
            <a:r>
              <a:rPr lang="en-US" sz="2200" dirty="0" smtClean="0">
                <a:latin typeface="Arial Unicode MS" pitchFamily="34" charset="-128"/>
                <a:ea typeface="Arial Unicode MS" pitchFamily="34" charset="-128"/>
                <a:cs typeface="Arial Unicode MS" pitchFamily="34" charset="-128"/>
              </a:rPr>
              <a:t>May 31, Confederates stopped McClellan's advances on Richmond.  Richmond was the Southern capital.  Taking it would have ended the war!</a:t>
            </a:r>
          </a:p>
        </p:txBody>
      </p:sp>
      <p:sp>
        <p:nvSpPr>
          <p:cNvPr id="7" name="TextBox 6"/>
          <p:cNvSpPr txBox="1"/>
          <p:nvPr/>
        </p:nvSpPr>
        <p:spPr>
          <a:xfrm>
            <a:off x="5181599" y="6516914"/>
            <a:ext cx="3309257" cy="369332"/>
          </a:xfrm>
          <a:prstGeom prst="rect">
            <a:avLst/>
          </a:prstGeom>
          <a:noFill/>
        </p:spPr>
        <p:txBody>
          <a:bodyPr wrap="square" rtlCol="0">
            <a:spAutoFit/>
          </a:bodyPr>
          <a:lstStyle/>
          <a:p>
            <a:pPr algn="ctr"/>
            <a:r>
              <a:rPr lang="en-US" b="1" dirty="0" smtClean="0">
                <a:solidFill>
                  <a:srgbClr val="FF0000"/>
                </a:solidFill>
                <a:latin typeface="Aharoni" pitchFamily="2" charset="-79"/>
                <a:cs typeface="Aharoni" pitchFamily="2" charset="-79"/>
              </a:rPr>
              <a:t>Lincoln and McClellan</a:t>
            </a:r>
            <a:endParaRPr lang="en-US" b="1" dirty="0">
              <a:solidFill>
                <a:srgbClr val="FF0000"/>
              </a:solidFill>
              <a:latin typeface="Aharoni" pitchFamily="2" charset="-79"/>
              <a:cs typeface="Aharoni"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10200"/>
            <a:ext cx="8458200" cy="1116724"/>
          </a:xfrm>
        </p:spPr>
        <p:txBody>
          <a:bodyPr>
            <a:noAutofit/>
          </a:bodyPr>
          <a:lstStyle/>
          <a:p>
            <a:pPr algn="ctr"/>
            <a:r>
              <a:rPr lang="en-US" dirty="0" smtClean="0">
                <a:solidFill>
                  <a:srgbClr val="FF0000"/>
                </a:solidFill>
                <a:latin typeface="Arial Unicode MS" pitchFamily="34" charset="-128"/>
                <a:ea typeface="Arial Unicode MS" pitchFamily="34" charset="-128"/>
                <a:cs typeface="Arial Unicode MS" pitchFamily="34" charset="-128"/>
              </a:rPr>
              <a:t/>
            </a:r>
            <a:br>
              <a:rPr lang="en-US" dirty="0" smtClean="0">
                <a:solidFill>
                  <a:srgbClr val="FF0000"/>
                </a:solidFill>
                <a:latin typeface="Arial Unicode MS" pitchFamily="34" charset="-128"/>
                <a:ea typeface="Arial Unicode MS" pitchFamily="34" charset="-128"/>
                <a:cs typeface="Arial Unicode MS" pitchFamily="34" charset="-128"/>
              </a:rPr>
            </a:br>
            <a:endParaRPr lang="en-US" dirty="0">
              <a:solidFill>
                <a:srgbClr val="FF0000"/>
              </a:solidFill>
              <a:latin typeface="Arial Unicode MS" pitchFamily="34" charset="-128"/>
              <a:ea typeface="Arial Unicode MS" pitchFamily="34" charset="-128"/>
              <a:cs typeface="Arial Unicode MS" pitchFamily="34" charset="-128"/>
            </a:endParaRPr>
          </a:p>
        </p:txBody>
      </p:sp>
      <p:sp>
        <p:nvSpPr>
          <p:cNvPr id="7" name="Text Placeholder 6"/>
          <p:cNvSpPr>
            <a:spLocks noGrp="1"/>
          </p:cNvSpPr>
          <p:nvPr>
            <p:ph type="body" idx="2"/>
          </p:nvPr>
        </p:nvSpPr>
        <p:spPr>
          <a:xfrm>
            <a:off x="457199" y="1814286"/>
            <a:ext cx="2576287" cy="4712638"/>
          </a:xfrm>
        </p:spPr>
        <p:txBody>
          <a:bodyPr>
            <a:normAutofit fontScale="92500" lnSpcReduction="10000"/>
          </a:bodyPr>
          <a:lstStyle/>
          <a:p>
            <a:r>
              <a:rPr lang="en-US" sz="2400" dirty="0" smtClean="0">
                <a:latin typeface="Arial Unicode MS" pitchFamily="34" charset="-128"/>
                <a:ea typeface="Arial Unicode MS" pitchFamily="34" charset="-128"/>
                <a:cs typeface="Arial Unicode MS" pitchFamily="34" charset="-128"/>
              </a:rPr>
              <a:t>Why the South had more success?</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Excellence Leadership!!!!</a:t>
            </a:r>
          </a:p>
          <a:p>
            <a:r>
              <a:rPr lang="en-US" sz="2400" b="1" dirty="0" smtClean="0">
                <a:solidFill>
                  <a:srgbClr val="FF0000"/>
                </a:solidFill>
                <a:latin typeface="Arial Unicode MS" pitchFamily="34" charset="-128"/>
                <a:ea typeface="Arial Unicode MS" pitchFamily="34" charset="-128"/>
                <a:cs typeface="Arial Unicode MS" pitchFamily="34" charset="-128"/>
              </a:rPr>
              <a:t>Robert E. Lee</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Even though the </a:t>
            </a:r>
          </a:p>
          <a:p>
            <a:r>
              <a:rPr lang="en-US" sz="2400" dirty="0" smtClean="0">
                <a:latin typeface="Arial Unicode MS" pitchFamily="34" charset="-128"/>
                <a:ea typeface="Arial Unicode MS" pitchFamily="34" charset="-128"/>
                <a:cs typeface="Arial Unicode MS" pitchFamily="34" charset="-128"/>
              </a:rPr>
              <a:t>North had a larger</a:t>
            </a:r>
          </a:p>
          <a:p>
            <a:r>
              <a:rPr lang="en-US" sz="2400" dirty="0" smtClean="0">
                <a:latin typeface="Arial Unicode MS" pitchFamily="34" charset="-128"/>
                <a:ea typeface="Arial Unicode MS" pitchFamily="34" charset="-128"/>
                <a:cs typeface="Arial Unicode MS" pitchFamily="34" charset="-128"/>
              </a:rPr>
              <a:t>Army, more sup-</a:t>
            </a:r>
          </a:p>
          <a:p>
            <a:r>
              <a:rPr lang="en-US" sz="2400" dirty="0" smtClean="0">
                <a:latin typeface="Arial Unicode MS" pitchFamily="34" charset="-128"/>
                <a:ea typeface="Arial Unicode MS" pitchFamily="34" charset="-128"/>
                <a:cs typeface="Arial Unicode MS" pitchFamily="34" charset="-128"/>
              </a:rPr>
              <a:t>Plies, better trans-</a:t>
            </a:r>
          </a:p>
          <a:p>
            <a:r>
              <a:rPr lang="en-US" sz="2400" dirty="0" smtClean="0">
                <a:latin typeface="Arial Unicode MS" pitchFamily="34" charset="-128"/>
                <a:ea typeface="Arial Unicode MS" pitchFamily="34" charset="-128"/>
                <a:cs typeface="Arial Unicode MS" pitchFamily="34" charset="-128"/>
              </a:rPr>
              <a:t>portation</a:t>
            </a:r>
          </a:p>
          <a:p>
            <a:endParaRPr lang="en-US" dirty="0"/>
          </a:p>
        </p:txBody>
      </p:sp>
      <p:sp>
        <p:nvSpPr>
          <p:cNvPr id="6" name="Content Placeholder 5"/>
          <p:cNvSpPr>
            <a:spLocks noGrp="1"/>
          </p:cNvSpPr>
          <p:nvPr>
            <p:ph sz="half" idx="1"/>
          </p:nvPr>
        </p:nvSpPr>
        <p:spPr/>
        <p:txBody>
          <a:bodyPr/>
          <a:lstStyle/>
          <a:p>
            <a:endParaRPr lang="en-US" dirty="0"/>
          </a:p>
        </p:txBody>
      </p:sp>
      <p:pic>
        <p:nvPicPr>
          <p:cNvPr id="4" name="Picture 4" descr="map-Civil War - 1861-62"/>
          <p:cNvPicPr>
            <a:picLocks noChangeAspect="1" noChangeArrowheads="1"/>
          </p:cNvPicPr>
          <p:nvPr/>
        </p:nvPicPr>
        <p:blipFill>
          <a:blip r:embed="rId2">
            <a:lum bright="-12000" contrast="18000"/>
          </a:blip>
          <a:srcRect l="1332" t="8263" r="1422" b="4892"/>
          <a:stretch>
            <a:fillRect/>
          </a:stretch>
        </p:blipFill>
        <p:spPr bwMode="auto">
          <a:xfrm>
            <a:off x="3231931" y="0"/>
            <a:ext cx="5912069" cy="6858000"/>
          </a:xfrm>
          <a:prstGeom prst="rect">
            <a:avLst/>
          </a:prstGeom>
          <a:noFill/>
          <a:ln w="9525">
            <a:solidFill>
              <a:schemeClr val="bg1"/>
            </a:solidFill>
            <a:miter lim="800000"/>
            <a:headEnd/>
            <a:tailEnd/>
          </a:ln>
        </p:spPr>
      </p:pic>
      <p:sp>
        <p:nvSpPr>
          <p:cNvPr id="8" name="TextBox 7"/>
          <p:cNvSpPr txBox="1"/>
          <p:nvPr/>
        </p:nvSpPr>
        <p:spPr>
          <a:xfrm>
            <a:off x="189188" y="315310"/>
            <a:ext cx="3042744" cy="1200329"/>
          </a:xfrm>
          <a:prstGeom prst="rect">
            <a:avLst/>
          </a:prstGeom>
          <a:noFill/>
        </p:spPr>
        <p:txBody>
          <a:bodyPr wrap="square" rtlCol="0">
            <a:spAutoFit/>
          </a:bodyPr>
          <a:lstStyle/>
          <a:p>
            <a:pPr algn="ctr"/>
            <a:r>
              <a:rPr lang="en-US" sz="2400" b="1" dirty="0" smtClean="0">
                <a:solidFill>
                  <a:srgbClr val="FF0000"/>
                </a:solidFill>
                <a:latin typeface="Arial Unicode MS" pitchFamily="34" charset="-128"/>
                <a:ea typeface="Arial Unicode MS" pitchFamily="34" charset="-128"/>
                <a:cs typeface="Arial Unicode MS" pitchFamily="34" charset="-128"/>
              </a:rPr>
              <a:t>Early stages in the war the South won most of the battles</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8448"/>
          </a:xfrm>
        </p:spPr>
        <p:txBody>
          <a:bodyPr>
            <a:normAutofit fontScale="90000"/>
          </a:bodyPr>
          <a:lstStyle/>
          <a:p>
            <a:pPr algn="ctr"/>
            <a:r>
              <a:rPr lang="en-US" dirty="0" smtClean="0"/>
              <a:t>Divisions were not only between north and South but also within North  and south</a:t>
            </a:r>
            <a:endParaRPr lang="en-US" dirty="0"/>
          </a:p>
        </p:txBody>
      </p:sp>
      <p:sp>
        <p:nvSpPr>
          <p:cNvPr id="6" name="TextBox 5"/>
          <p:cNvSpPr txBox="1"/>
          <p:nvPr/>
        </p:nvSpPr>
        <p:spPr>
          <a:xfrm>
            <a:off x="859809" y="1473958"/>
            <a:ext cx="7820167" cy="4801314"/>
          </a:xfrm>
          <a:prstGeom prst="rect">
            <a:avLst/>
          </a:prstGeom>
          <a:solidFill>
            <a:schemeClr val="bg1"/>
          </a:solidFill>
          <a:ln>
            <a:solidFill>
              <a:schemeClr val="tx1"/>
            </a:solidFill>
          </a:ln>
        </p:spPr>
        <p:txBody>
          <a:bodyPr wrap="square" rtlCol="0">
            <a:spAutoFit/>
          </a:bodyPr>
          <a:lstStyle/>
          <a:p>
            <a:r>
              <a:rPr lang="en-US" dirty="0" smtClean="0">
                <a:latin typeface="Aharoni" pitchFamily="2" charset="-79"/>
                <a:cs typeface="Aharoni" pitchFamily="2" charset="-79"/>
              </a:rPr>
              <a:t>In the South:</a:t>
            </a:r>
          </a:p>
          <a:p>
            <a:r>
              <a:rPr lang="en-US" dirty="0" smtClean="0">
                <a:latin typeface="Aharoni" pitchFamily="2" charset="-79"/>
                <a:cs typeface="Aharoni" pitchFamily="2" charset="-79"/>
              </a:rPr>
              <a:t>	States that had the strongest opposition to the war, Georgia and North</a:t>
            </a:r>
          </a:p>
          <a:p>
            <a:r>
              <a:rPr lang="en-US" dirty="0" smtClean="0">
                <a:latin typeface="Aharoni" pitchFamily="2" charset="-79"/>
                <a:cs typeface="Aharoni" pitchFamily="2" charset="-79"/>
              </a:rPr>
              <a:t>	Carolina </a:t>
            </a:r>
          </a:p>
          <a:p>
            <a:r>
              <a:rPr lang="en-US" dirty="0" smtClean="0">
                <a:latin typeface="Aharoni" pitchFamily="2" charset="-79"/>
                <a:cs typeface="Aharoni" pitchFamily="2" charset="-79"/>
              </a:rPr>
              <a:t>In the North:</a:t>
            </a:r>
          </a:p>
          <a:p>
            <a:r>
              <a:rPr lang="en-US" dirty="0" smtClean="0">
                <a:latin typeface="Aharoni" pitchFamily="2" charset="-79"/>
                <a:cs typeface="Aharoni" pitchFamily="2" charset="-79"/>
              </a:rPr>
              <a:t>	Many were against the Emancipation Proclamation</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Both sides tried to discourage the war by encouraging soldiers to dessert.</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To deal with the many who were against the war, both President Lincoln and </a:t>
            </a:r>
          </a:p>
          <a:p>
            <a:r>
              <a:rPr lang="en-US" dirty="0" smtClean="0">
                <a:latin typeface="Aharoni" pitchFamily="2" charset="-79"/>
                <a:cs typeface="Aharoni" pitchFamily="2" charset="-79"/>
              </a:rPr>
              <a:t>The Confederate President suspended </a:t>
            </a:r>
            <a:r>
              <a:rPr lang="en-US" dirty="0" smtClean="0">
                <a:solidFill>
                  <a:srgbClr val="FF0000"/>
                </a:solidFill>
                <a:latin typeface="Aharoni" pitchFamily="2" charset="-79"/>
                <a:cs typeface="Aharoni" pitchFamily="2" charset="-79"/>
              </a:rPr>
              <a:t>Habeas Corpus </a:t>
            </a:r>
            <a:r>
              <a:rPr lang="en-US" dirty="0" smtClean="0">
                <a:latin typeface="Aharoni" pitchFamily="2" charset="-79"/>
                <a:cs typeface="Aharoni" pitchFamily="2" charset="-79"/>
              </a:rPr>
              <a:t>(the legal right of imprisoned persons to be brought to court to determine if they are being held</a:t>
            </a:r>
          </a:p>
          <a:p>
            <a:r>
              <a:rPr lang="en-US" dirty="0" smtClean="0">
                <a:latin typeface="Aharoni" pitchFamily="2" charset="-79"/>
                <a:cs typeface="Aharoni" pitchFamily="2" charset="-79"/>
              </a:rPr>
              <a:t>Legally).  Result more than </a:t>
            </a:r>
            <a:r>
              <a:rPr lang="en-US" dirty="0" smtClean="0">
                <a:solidFill>
                  <a:srgbClr val="FF0000"/>
                </a:solidFill>
                <a:latin typeface="Aharoni" pitchFamily="2" charset="-79"/>
                <a:cs typeface="Aharoni" pitchFamily="2" charset="-79"/>
              </a:rPr>
              <a:t>13,000</a:t>
            </a:r>
            <a:r>
              <a:rPr lang="en-US" dirty="0" smtClean="0">
                <a:latin typeface="Aharoni" pitchFamily="2" charset="-79"/>
                <a:cs typeface="Aharoni" pitchFamily="2" charset="-79"/>
              </a:rPr>
              <a:t> people arrested and jailed without trials.</a:t>
            </a:r>
            <a:endParaRPr lang="en-US" dirty="0">
              <a:latin typeface="Aharoni" pitchFamily="2" charset="-79"/>
              <a:cs typeface="Aharoni" pitchFamily="2" charset="-7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Soldiers Life</a:t>
            </a:r>
            <a:endParaRPr lang="en-US" dirty="0"/>
          </a:p>
        </p:txBody>
      </p:sp>
      <p:pic>
        <p:nvPicPr>
          <p:cNvPr id="6" name="Picture 5" descr="hardtack.jpg"/>
          <p:cNvPicPr>
            <a:picLocks noChangeAspect="1"/>
          </p:cNvPicPr>
          <p:nvPr/>
        </p:nvPicPr>
        <p:blipFill>
          <a:blip r:embed="rId2"/>
          <a:stretch>
            <a:fillRect/>
          </a:stretch>
        </p:blipFill>
        <p:spPr>
          <a:xfrm>
            <a:off x="4778218" y="4878541"/>
            <a:ext cx="3225219" cy="1803934"/>
          </a:xfrm>
          <a:prstGeom prst="rect">
            <a:avLst/>
          </a:prstGeom>
        </p:spPr>
      </p:pic>
      <p:sp>
        <p:nvSpPr>
          <p:cNvPr id="7" name="TextBox 6"/>
          <p:cNvSpPr txBox="1"/>
          <p:nvPr/>
        </p:nvSpPr>
        <p:spPr>
          <a:xfrm>
            <a:off x="3739487" y="1298448"/>
            <a:ext cx="5249065" cy="3416320"/>
          </a:xfrm>
          <a:prstGeom prst="rect">
            <a:avLst/>
          </a:prstGeom>
          <a:noFill/>
        </p:spPr>
        <p:txBody>
          <a:bodyPr wrap="square" rtlCol="0">
            <a:spAutoFit/>
          </a:bodyPr>
          <a:lstStyle/>
          <a:p>
            <a:r>
              <a:rPr lang="en-US" dirty="0" smtClean="0">
                <a:latin typeface="Aharoni" pitchFamily="2" charset="-79"/>
                <a:cs typeface="Aharoni" pitchFamily="2" charset="-79"/>
              </a:rPr>
              <a:t>Soldiers spent ¾ of there time in camp</a:t>
            </a:r>
          </a:p>
          <a:p>
            <a:r>
              <a:rPr lang="en-US" dirty="0" smtClean="0">
                <a:latin typeface="Aharoni" pitchFamily="2" charset="-79"/>
                <a:cs typeface="Aharoni" pitchFamily="2" charset="-79"/>
              </a:rPr>
              <a:t>Trained for 10 hours a day</a:t>
            </a:r>
          </a:p>
          <a:p>
            <a:r>
              <a:rPr lang="en-US" dirty="0" smtClean="0">
                <a:latin typeface="Aharoni" pitchFamily="2" charset="-79"/>
                <a:cs typeface="Aharoni" pitchFamily="2" charset="-79"/>
              </a:rPr>
              <a:t>Meal of hard tack.</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Camp conditions:</a:t>
            </a:r>
          </a:p>
          <a:p>
            <a:r>
              <a:rPr lang="en-US" dirty="0" smtClean="0">
                <a:latin typeface="Aharoni" pitchFamily="2" charset="-79"/>
                <a:cs typeface="Aharoni" pitchFamily="2" charset="-79"/>
              </a:rPr>
              <a:t>	lack of clean water</a:t>
            </a:r>
          </a:p>
          <a:p>
            <a:r>
              <a:rPr lang="en-US" dirty="0" smtClean="0">
                <a:latin typeface="Aharoni" pitchFamily="2" charset="-79"/>
                <a:cs typeface="Aharoni" pitchFamily="2" charset="-79"/>
              </a:rPr>
              <a:t>	diseases were rampant, most times 	soldiers too sick to fight</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Prisoner of War Camps as many as 100 died a day usually from starvation or exposure from not having any housing.</a:t>
            </a:r>
            <a:endParaRPr lang="en-US" dirty="0">
              <a:latin typeface="Aharoni" pitchFamily="2" charset="-79"/>
              <a:cs typeface="Aharoni" pitchFamily="2" charset="-79"/>
            </a:endParaRPr>
          </a:p>
        </p:txBody>
      </p:sp>
      <p:pic>
        <p:nvPicPr>
          <p:cNvPr id="8" name="Picture 7" descr="civilwarprisonerofwar.jpg"/>
          <p:cNvPicPr>
            <a:picLocks noChangeAspect="1"/>
          </p:cNvPicPr>
          <p:nvPr/>
        </p:nvPicPr>
        <p:blipFill>
          <a:blip r:embed="rId3"/>
          <a:stretch>
            <a:fillRect/>
          </a:stretch>
        </p:blipFill>
        <p:spPr>
          <a:xfrm>
            <a:off x="696036" y="1540302"/>
            <a:ext cx="2702257" cy="4978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77422"/>
            <a:ext cx="8686800" cy="777922"/>
          </a:xfrm>
        </p:spPr>
        <p:txBody>
          <a:bodyPr/>
          <a:lstStyle/>
          <a:p>
            <a:pPr algn="ctr"/>
            <a:r>
              <a:rPr lang="en-US" dirty="0" smtClean="0"/>
              <a:t>Other Civil War effects</a:t>
            </a:r>
            <a:endParaRPr lang="en-US" dirty="0"/>
          </a:p>
        </p:txBody>
      </p:sp>
      <p:sp>
        <p:nvSpPr>
          <p:cNvPr id="3" name="TextBox 2"/>
          <p:cNvSpPr txBox="1"/>
          <p:nvPr/>
        </p:nvSpPr>
        <p:spPr>
          <a:xfrm>
            <a:off x="301752" y="1119116"/>
            <a:ext cx="8460111" cy="5811643"/>
          </a:xfrm>
          <a:prstGeom prst="rect">
            <a:avLst/>
          </a:prstGeom>
          <a:solidFill>
            <a:schemeClr val="bg1"/>
          </a:solidFill>
          <a:ln>
            <a:solidFill>
              <a:schemeClr val="tx1"/>
            </a:solidFill>
          </a:ln>
        </p:spPr>
        <p:txBody>
          <a:bodyPr wrap="square" rtlCol="0">
            <a:spAutoFit/>
          </a:bodyPr>
          <a:lstStyle/>
          <a:p>
            <a:r>
              <a:rPr lang="en-US" sz="2000" dirty="0" smtClean="0">
                <a:latin typeface="Aharoni" pitchFamily="2" charset="-79"/>
                <a:cs typeface="Aharoni" pitchFamily="2" charset="-79"/>
              </a:rPr>
              <a:t>Draft law was pasted that required military service.  By the end of </a:t>
            </a:r>
          </a:p>
          <a:p>
            <a:r>
              <a:rPr lang="en-US" sz="2000" dirty="0" smtClean="0">
                <a:latin typeface="Aharoni" pitchFamily="2" charset="-79"/>
                <a:cs typeface="Aharoni" pitchFamily="2" charset="-79"/>
              </a:rPr>
              <a:t>the war the ages required to serve for the South was 17-50.</a:t>
            </a:r>
          </a:p>
          <a:p>
            <a:endParaRPr lang="en-US" sz="2000" dirty="0" smtClean="0">
              <a:latin typeface="Aharoni" pitchFamily="2" charset="-79"/>
              <a:cs typeface="Aharoni" pitchFamily="2" charset="-79"/>
            </a:endParaRPr>
          </a:p>
          <a:p>
            <a:r>
              <a:rPr lang="en-US" sz="2000" dirty="0" smtClean="0">
                <a:latin typeface="Aharoni" pitchFamily="2" charset="-79"/>
                <a:cs typeface="Aharoni" pitchFamily="2" charset="-79"/>
              </a:rPr>
              <a:t>In both the North and South the wealthy could get out of serving.</a:t>
            </a:r>
          </a:p>
          <a:p>
            <a:r>
              <a:rPr lang="en-US" sz="2000" dirty="0" smtClean="0">
                <a:latin typeface="Aharoni" pitchFamily="2" charset="-79"/>
                <a:cs typeface="Aharoni" pitchFamily="2" charset="-79"/>
              </a:rPr>
              <a:t>South: You own more than 20 slaves</a:t>
            </a:r>
          </a:p>
          <a:p>
            <a:r>
              <a:rPr lang="en-US" sz="2000" dirty="0" smtClean="0">
                <a:latin typeface="Aharoni" pitchFamily="2" charset="-79"/>
                <a:cs typeface="Aharoni" pitchFamily="2" charset="-79"/>
              </a:rPr>
              <a:t>North: Pay 300 could get you out of service, (about a years salary)</a:t>
            </a:r>
          </a:p>
          <a:p>
            <a:r>
              <a:rPr lang="en-US" sz="2000" dirty="0" smtClean="0">
                <a:latin typeface="Aharoni" pitchFamily="2" charset="-79"/>
                <a:cs typeface="Aharoni" pitchFamily="2" charset="-79"/>
              </a:rPr>
              <a:t>For both sides if you had the money you could pay someone to serve </a:t>
            </a:r>
          </a:p>
          <a:p>
            <a:r>
              <a:rPr lang="en-US" sz="2000" dirty="0" smtClean="0">
                <a:latin typeface="Aharoni" pitchFamily="2" charset="-79"/>
                <a:cs typeface="Aharoni" pitchFamily="2" charset="-79"/>
              </a:rPr>
              <a:t>in your place.</a:t>
            </a:r>
          </a:p>
          <a:p>
            <a:endParaRPr lang="en-US" sz="2000" dirty="0" smtClean="0">
              <a:latin typeface="Aharoni" pitchFamily="2" charset="-79"/>
              <a:cs typeface="Aharoni" pitchFamily="2" charset="-79"/>
            </a:endParaRPr>
          </a:p>
          <a:p>
            <a:r>
              <a:rPr lang="en-US" sz="2000" dirty="0" smtClean="0">
                <a:latin typeface="Aharoni" pitchFamily="2" charset="-79"/>
                <a:cs typeface="Aharoni" pitchFamily="2" charset="-79"/>
              </a:rPr>
              <a:t>War strained both economies, the North could handle it better.  The </a:t>
            </a:r>
          </a:p>
          <a:p>
            <a:r>
              <a:rPr lang="en-US" sz="2000" dirty="0" smtClean="0">
                <a:latin typeface="Aharoni" pitchFamily="2" charset="-79"/>
                <a:cs typeface="Aharoni" pitchFamily="2" charset="-79"/>
              </a:rPr>
              <a:t>First income tax was levied, Inflation or a rise in the price of </a:t>
            </a:r>
          </a:p>
          <a:p>
            <a:r>
              <a:rPr lang="en-US" sz="2000" dirty="0" smtClean="0">
                <a:latin typeface="Aharoni" pitchFamily="2" charset="-79"/>
                <a:cs typeface="Aharoni" pitchFamily="2" charset="-79"/>
              </a:rPr>
              <a:t>Things went up 400%  South suffered more from inflation.  In the South</a:t>
            </a:r>
          </a:p>
          <a:p>
            <a:r>
              <a:rPr lang="en-US" sz="2000" dirty="0" smtClean="0">
                <a:latin typeface="Aharoni" pitchFamily="2" charset="-79"/>
                <a:cs typeface="Aharoni" pitchFamily="2" charset="-79"/>
              </a:rPr>
              <a:t>Shoes cost $18 in 1862 cost $800 in 1865</a:t>
            </a:r>
          </a:p>
          <a:p>
            <a:endParaRPr lang="en-US" sz="2000" dirty="0" smtClean="0">
              <a:latin typeface="Aharoni" pitchFamily="2" charset="-79"/>
              <a:cs typeface="Aharoni" pitchFamily="2" charset="-79"/>
            </a:endParaRPr>
          </a:p>
          <a:p>
            <a:r>
              <a:rPr lang="en-US" sz="2000" dirty="0" smtClean="0">
                <a:latin typeface="Aharoni" pitchFamily="2" charset="-79"/>
                <a:cs typeface="Aharoni" pitchFamily="2" charset="-79"/>
              </a:rPr>
              <a:t>Nursing used to be mostly a male job, Civil War broke that norm and</a:t>
            </a:r>
          </a:p>
          <a:p>
            <a:r>
              <a:rPr lang="en-US" sz="2000" dirty="0" smtClean="0">
                <a:latin typeface="Aharoni" pitchFamily="2" charset="-79"/>
                <a:cs typeface="Aharoni" pitchFamily="2" charset="-79"/>
              </a:rPr>
              <a:t>Women began to dominate nursing.</a:t>
            </a:r>
            <a:endParaRPr lang="en-US" sz="2000" dirty="0">
              <a:latin typeface="Aharoni" pitchFamily="2" charset="-79"/>
              <a:cs typeface="Aharoni" pitchFamily="2"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457200"/>
            <a:ext cx="8686800" cy="5522686"/>
          </a:xfrm>
        </p:spPr>
        <p:txBody>
          <a:bodyPr>
            <a:normAutofit/>
          </a:bodyPr>
          <a:lstStyle/>
          <a:p>
            <a:pPr algn="ctr"/>
            <a:r>
              <a:rPr lang="en-US" sz="4400" dirty="0" smtClean="0"/>
              <a:t>My the end of 1862, which side was more successful?</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162474"/>
          </a:xfrm>
        </p:spPr>
        <p:txBody>
          <a:bodyPr/>
          <a:lstStyle/>
          <a:p>
            <a:r>
              <a:rPr lang="en-US" b="1" i="1" dirty="0" smtClean="0">
                <a:solidFill>
                  <a:srgbClr val="FF0000"/>
                </a:solidFill>
                <a:effectLst/>
                <a:latin typeface="Arial Unicode MS" pitchFamily="34" charset="-128"/>
                <a:ea typeface="Arial Unicode MS" pitchFamily="34" charset="-128"/>
                <a:cs typeface="Arial Unicode MS" pitchFamily="34" charset="-128"/>
              </a:rPr>
              <a:t>Secession</a:t>
            </a:r>
            <a:r>
              <a:rPr lang="en-US" dirty="0" smtClean="0"/>
              <a:t> </a:t>
            </a:r>
            <a:endParaRPr lang="en-US" dirty="0"/>
          </a:p>
        </p:txBody>
      </p:sp>
      <p:pic>
        <p:nvPicPr>
          <p:cNvPr id="1026" name="Picture 2" descr="http://2.bp.blogspot.com/_GE6VN2dOt7E/TRANiyvYtEI/AAAAAAAAARs/4UBbyb3l8SU/s1600/HD_TheUnionisDissolved.jpg"/>
          <p:cNvPicPr>
            <a:picLocks noChangeAspect="1" noChangeArrowheads="1"/>
          </p:cNvPicPr>
          <p:nvPr/>
        </p:nvPicPr>
        <p:blipFill>
          <a:blip r:embed="rId2"/>
          <a:srcRect/>
          <a:stretch>
            <a:fillRect/>
          </a:stretch>
        </p:blipFill>
        <p:spPr bwMode="auto">
          <a:xfrm>
            <a:off x="259308" y="1229710"/>
            <a:ext cx="5414749" cy="5256843"/>
          </a:xfrm>
          <a:prstGeom prst="rect">
            <a:avLst/>
          </a:prstGeom>
          <a:noFill/>
        </p:spPr>
      </p:pic>
      <p:sp>
        <p:nvSpPr>
          <p:cNvPr id="5" name="TextBox 4"/>
          <p:cNvSpPr txBox="1"/>
          <p:nvPr/>
        </p:nvSpPr>
        <p:spPr>
          <a:xfrm>
            <a:off x="5991367" y="1229711"/>
            <a:ext cx="2920621" cy="5262979"/>
          </a:xfrm>
          <a:prstGeom prst="rect">
            <a:avLst/>
          </a:prstGeom>
          <a:noFill/>
        </p:spPr>
        <p:txBody>
          <a:bodyPr wrap="square" rtlCol="0">
            <a:spAutoFit/>
          </a:bodyPr>
          <a:lstStyle/>
          <a:p>
            <a:pPr>
              <a:buFont typeface="Arial" pitchFamily="34" charset="0"/>
              <a:buChar char="•"/>
            </a:pPr>
            <a:r>
              <a:rPr lang="en-US" sz="2800" dirty="0" smtClean="0">
                <a:latin typeface="Arial Unicode MS" pitchFamily="34" charset="-128"/>
                <a:ea typeface="Arial Unicode MS" pitchFamily="34" charset="-128"/>
                <a:cs typeface="Arial Unicode MS" pitchFamily="34" charset="-128"/>
              </a:rPr>
              <a:t>Following the election of Lincoln, SC formally seceded from the Union.</a:t>
            </a:r>
          </a:p>
          <a:p>
            <a:pPr>
              <a:buFont typeface="Arial" pitchFamily="34" charset="0"/>
              <a:buChar char="•"/>
            </a:pPr>
            <a:endParaRPr lang="en-US" sz="28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800" dirty="0" smtClean="0">
                <a:latin typeface="Arial Unicode MS" pitchFamily="34" charset="-128"/>
                <a:ea typeface="Arial Unicode MS" pitchFamily="34" charset="-128"/>
                <a:cs typeface="Arial Unicode MS" pitchFamily="34" charset="-128"/>
              </a:rPr>
              <a:t>Secession was legal in the Constitution.</a:t>
            </a:r>
          </a:p>
          <a:p>
            <a:pPr>
              <a:buFont typeface="Arial" pitchFamily="34" charset="0"/>
              <a:buChar char="•"/>
            </a:pPr>
            <a:endParaRPr lang="en-US" sz="28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800" dirty="0" smtClean="0">
                <a:latin typeface="Arial Unicode MS" pitchFamily="34" charset="-128"/>
                <a:ea typeface="Arial Unicode MS" pitchFamily="34" charset="-128"/>
                <a:cs typeface="Arial Unicode MS" pitchFamily="34" charset="-128"/>
              </a:rPr>
              <a:t>3 more states followed SC.</a:t>
            </a:r>
            <a:endParaRPr lang="en-US" sz="2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745564"/>
          </a:xfrm>
        </p:spPr>
        <p:txBody>
          <a:bodyPr>
            <a:normAutofit/>
          </a:bodyPr>
          <a:lstStyle/>
          <a:p>
            <a:pPr algn="ctr"/>
            <a:endParaRPr lang="en-US" sz="2400" b="1" dirty="0">
              <a:solidFill>
                <a:srgbClr val="FF0000"/>
              </a:solidFill>
              <a:effectLst/>
              <a:latin typeface="Arial Unicode MS" pitchFamily="34" charset="-128"/>
              <a:ea typeface="Arial Unicode MS" pitchFamily="34" charset="-128"/>
              <a:cs typeface="Arial Unicode MS" pitchFamily="34" charset="-128"/>
            </a:endParaRPr>
          </a:p>
        </p:txBody>
      </p:sp>
      <p:pic>
        <p:nvPicPr>
          <p:cNvPr id="4" name="Picture 4" descr="Map-Emancipation-1863"/>
          <p:cNvPicPr>
            <a:picLocks noChangeAspect="1" noChangeArrowheads="1"/>
          </p:cNvPicPr>
          <p:nvPr/>
        </p:nvPicPr>
        <p:blipFill>
          <a:blip r:embed="rId3">
            <a:lum bright="-6000" contrast="6000"/>
          </a:blip>
          <a:srcRect l="1250" t="8621" b="4680"/>
          <a:stretch>
            <a:fillRect/>
          </a:stretch>
        </p:blipFill>
        <p:spPr bwMode="auto">
          <a:xfrm>
            <a:off x="0" y="0"/>
            <a:ext cx="9144000" cy="4787901"/>
          </a:xfrm>
          <a:prstGeom prst="rect">
            <a:avLst/>
          </a:prstGeom>
          <a:noFill/>
          <a:ln w="9525">
            <a:solidFill>
              <a:schemeClr val="bg1"/>
            </a:solidFill>
            <a:miter lim="800000"/>
            <a:headEnd/>
            <a:tailEnd/>
          </a:ln>
        </p:spPr>
      </p:pic>
      <p:sp>
        <p:nvSpPr>
          <p:cNvPr id="6" name="Rectangle 5"/>
          <p:cNvSpPr/>
          <p:nvPr/>
        </p:nvSpPr>
        <p:spPr>
          <a:xfrm>
            <a:off x="0" y="4787901"/>
            <a:ext cx="9144000" cy="1862048"/>
          </a:xfrm>
          <a:prstGeom prst="rect">
            <a:avLst/>
          </a:prstGeom>
        </p:spPr>
        <p:txBody>
          <a:bodyPr wrap="square">
            <a:spAutoFit/>
          </a:bodyPr>
          <a:lstStyle/>
          <a:p>
            <a:r>
              <a:rPr lang="en-US" sz="2300" b="1" dirty="0" smtClean="0">
                <a:latin typeface="Arial Unicode MS" pitchFamily="34" charset="-128"/>
                <a:ea typeface="Arial Unicode MS" pitchFamily="34" charset="-128"/>
                <a:cs typeface="Arial Unicode MS" pitchFamily="34" charset="-128"/>
              </a:rPr>
              <a:t>Preservation of the Union meant everything to Lincoln. He realized abolishing slavery in the South would help do that.   Emancipation makes this a war over slavery not preserving the Union, thus making it impossible for Britain to side with South.  African Americans to want to fight to end slavery</a:t>
            </a:r>
            <a:r>
              <a:rPr lang="en-US" sz="2300" dirty="0" smtClean="0"/>
              <a:t>. </a:t>
            </a:r>
            <a:endParaRPr lang="en-US" sz="2300" dirty="0"/>
          </a:p>
        </p:txBody>
      </p:sp>
      <p:sp>
        <p:nvSpPr>
          <p:cNvPr id="5" name="TextBox 4"/>
          <p:cNvSpPr txBox="1"/>
          <p:nvPr/>
        </p:nvSpPr>
        <p:spPr>
          <a:xfrm>
            <a:off x="1161142" y="67236"/>
            <a:ext cx="6850743" cy="369332"/>
          </a:xfrm>
          <a:prstGeom prst="rect">
            <a:avLst/>
          </a:prstGeom>
          <a:noFill/>
        </p:spPr>
        <p:txBody>
          <a:bodyPr wrap="square" rtlCol="0">
            <a:spAutoFit/>
          </a:bodyPr>
          <a:lstStyle/>
          <a:p>
            <a:pPr algn="ctr"/>
            <a:r>
              <a:rPr lang="en-US" b="1" dirty="0" smtClean="0">
                <a:solidFill>
                  <a:srgbClr val="FF0000"/>
                </a:solidFill>
                <a:latin typeface="Arial Unicode MS" pitchFamily="34" charset="-128"/>
                <a:ea typeface="Arial Unicode MS" pitchFamily="34" charset="-128"/>
                <a:cs typeface="Arial Unicode MS" pitchFamily="34" charset="-128"/>
              </a:rPr>
              <a:t>Emancipation in 1863- Freeing all slaves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5428"/>
            <a:ext cx="8229600" cy="977030"/>
          </a:xfrm>
          <a:noFill/>
          <a:ln/>
        </p:spPr>
        <p:txBody>
          <a:bodyPr>
            <a:normAutofit/>
            <a:scene3d>
              <a:camera prst="orthographicFront"/>
              <a:lightRig rig="soft" dir="t">
                <a:rot lat="0" lon="0" rev="16800000"/>
              </a:lightRig>
            </a:scene3d>
            <a:sp3d prstMaterial="softEdge">
              <a:bevelT w="38100" h="38100"/>
            </a:sp3d>
          </a:bodyPr>
          <a:lstStyle/>
          <a:p>
            <a:pPr algn="ctr" fontAlgn="auto">
              <a:spcAft>
                <a:spcPts val="0"/>
              </a:spcAft>
              <a:defRPr/>
            </a:pPr>
            <a:r>
              <a:rPr lang="en-US" sz="4100" b="1" kern="1200" dirty="0">
                <a:ln w="6350">
                  <a:noFill/>
                </a:ln>
                <a:solidFill>
                  <a:srgbClr val="FF0000"/>
                </a:solidFill>
                <a:effectLst>
                  <a:outerShdw blurRad="114300" dist="101600" dir="2700000" algn="tl" rotWithShape="0">
                    <a:srgbClr val="000000">
                      <a:alpha val="40000"/>
                    </a:srgbClr>
                  </a:outerShdw>
                </a:effectLst>
                <a:latin typeface="+mj-lt"/>
                <a:ea typeface="+mj-ea"/>
                <a:cs typeface="+mj-cs"/>
              </a:rPr>
              <a:t>Emancipation Proclamation</a:t>
            </a:r>
          </a:p>
        </p:txBody>
      </p:sp>
      <p:sp>
        <p:nvSpPr>
          <p:cNvPr id="11267" name="Rectangle 3"/>
          <p:cNvSpPr>
            <a:spLocks noGrp="1" noChangeArrowheads="1"/>
          </p:cNvSpPr>
          <p:nvPr>
            <p:ph idx="4294967295"/>
          </p:nvPr>
        </p:nvSpPr>
        <p:spPr>
          <a:xfrm>
            <a:off x="457200" y="1371600"/>
            <a:ext cx="3276600" cy="4724400"/>
          </a:xfrm>
        </p:spPr>
        <p:txBody>
          <a:bodyPr/>
          <a:lstStyle/>
          <a:p>
            <a:r>
              <a:rPr lang="en-US" sz="2800" dirty="0">
                <a:latin typeface="Aharoni" pitchFamily="2" charset="-79"/>
                <a:cs typeface="Aharoni" pitchFamily="2" charset="-79"/>
              </a:rPr>
              <a:t>It freed the slaves only in states that have seceded from the Union.</a:t>
            </a:r>
          </a:p>
          <a:p>
            <a:r>
              <a:rPr lang="en-US" sz="2800" dirty="0">
                <a:latin typeface="Aharoni" pitchFamily="2" charset="-79"/>
                <a:cs typeface="Aharoni" pitchFamily="2" charset="-79"/>
              </a:rPr>
              <a:t>It did not free slaves in border states.</a:t>
            </a:r>
          </a:p>
          <a:p>
            <a:endParaRPr lang="en-US" sz="2800" dirty="0"/>
          </a:p>
        </p:txBody>
      </p:sp>
      <p:pic>
        <p:nvPicPr>
          <p:cNvPr id="11269" name="Picture 4" descr="emancipation"/>
          <p:cNvPicPr>
            <a:picLocks noChangeAspect="1" noChangeArrowheads="1"/>
          </p:cNvPicPr>
          <p:nvPr/>
        </p:nvPicPr>
        <p:blipFill>
          <a:blip r:embed="rId3" cstate="print"/>
          <a:srcRect/>
          <a:stretch>
            <a:fillRect/>
          </a:stretch>
        </p:blipFill>
        <p:spPr bwMode="auto">
          <a:xfrm>
            <a:off x="3962400" y="838200"/>
            <a:ext cx="4456113" cy="586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diamond(in)">
                                      <p:cBhvr>
                                        <p:cTn id="13" dur="2000"/>
                                        <p:tgtEl>
                                          <p:spTgt spid="1126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slide(fromBottom)">
                                      <p:cBhvr>
                                        <p:cTn id="18"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 y="177800"/>
            <a:ext cx="8382000" cy="707886"/>
          </a:xfrm>
          <a:prstGeom prst="rect">
            <a:avLst/>
          </a:prstGeom>
          <a:noFill/>
          <a:ln>
            <a:noFill/>
          </a:ln>
          <a:effectLst/>
          <a:extLst>
            <a:ext uri="{909E8E84-426E-40DD-AFC4-6F175D3DCCD1}"/>
            <a:ext uri="{91240B29-F687-4F45-9708-019B960494DF}"/>
          </a:extLst>
        </p:spPr>
        <p:txBody>
          <a:bodyPr wrap="square">
            <a:spAutoFit/>
          </a:bodyPr>
          <a:lstStyle/>
          <a:p>
            <a:pPr algn="ctr">
              <a:spcBef>
                <a:spcPct val="50000"/>
              </a:spcBef>
              <a:defRPr/>
            </a:pPr>
            <a:r>
              <a:rPr lang="en-US" sz="4000" b="1" dirty="0">
                <a:solidFill>
                  <a:srgbClr val="D42800"/>
                </a:solidFill>
                <a:latin typeface="Arial Unicode MS" pitchFamily="34" charset="-128"/>
                <a:ea typeface="Arial Unicode MS" pitchFamily="34" charset="-128"/>
                <a:cs typeface="Arial Unicode MS" pitchFamily="34" charset="-128"/>
              </a:rPr>
              <a:t>African-American Recruiting Poster</a:t>
            </a:r>
          </a:p>
        </p:txBody>
      </p:sp>
      <p:pic>
        <p:nvPicPr>
          <p:cNvPr id="30723" name="Picture 4" descr="African-American recruiting poster"/>
          <p:cNvPicPr>
            <a:picLocks noChangeAspect="1" noChangeArrowheads="1"/>
          </p:cNvPicPr>
          <p:nvPr/>
        </p:nvPicPr>
        <p:blipFill>
          <a:blip r:embed="rId2">
            <a:lum contrast="6000"/>
          </a:blip>
          <a:srcRect/>
          <a:stretch>
            <a:fillRect/>
          </a:stretch>
        </p:blipFill>
        <p:spPr bwMode="auto">
          <a:xfrm>
            <a:off x="279400" y="1143000"/>
            <a:ext cx="8559800" cy="536257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 y="304800"/>
            <a:ext cx="8382000" cy="523220"/>
          </a:xfrm>
          <a:prstGeom prst="rect">
            <a:avLst/>
          </a:prstGeom>
          <a:noFill/>
          <a:ln>
            <a:solidFill>
              <a:schemeClr val="tx1"/>
            </a:solidFill>
          </a:ln>
          <a:effectLst/>
          <a:extLst>
            <a:ext uri="{909E8E84-426E-40DD-AFC4-6F175D3DCCD1}"/>
            <a:ext uri="{91240B29-F687-4F45-9708-019B960494DF}"/>
          </a:extLst>
        </p:spPr>
        <p:txBody>
          <a:bodyPr>
            <a:spAutoFit/>
          </a:bodyPr>
          <a:lstStyle/>
          <a:p>
            <a:pPr algn="ctr">
              <a:spcBef>
                <a:spcPct val="50000"/>
              </a:spcBef>
              <a:defRPr/>
            </a:pPr>
            <a:r>
              <a:rPr lang="en-US" sz="2800" b="1" i="1" dirty="0">
                <a:solidFill>
                  <a:srgbClr val="D42800"/>
                </a:solidFill>
                <a:latin typeface="Arial Unicode MS" pitchFamily="34" charset="-128"/>
                <a:ea typeface="Arial Unicode MS" pitchFamily="34" charset="-128"/>
                <a:cs typeface="Arial Unicode MS" pitchFamily="34" charset="-128"/>
              </a:rPr>
              <a:t>The Famous </a:t>
            </a:r>
            <a:r>
              <a:rPr lang="en-US" sz="2800" b="1" i="1" dirty="0" smtClean="0">
                <a:solidFill>
                  <a:srgbClr val="D42800"/>
                </a:solidFill>
                <a:latin typeface="Arial Unicode MS" pitchFamily="34" charset="-128"/>
                <a:ea typeface="Arial Unicode MS" pitchFamily="34" charset="-128"/>
                <a:cs typeface="Arial Unicode MS" pitchFamily="34" charset="-128"/>
              </a:rPr>
              <a:t>Black Regiment 54</a:t>
            </a:r>
            <a:r>
              <a:rPr lang="en-US" sz="2800" b="1" i="1" baseline="30000" dirty="0" smtClean="0">
                <a:solidFill>
                  <a:srgbClr val="D42800"/>
                </a:solidFill>
                <a:latin typeface="Arial Unicode MS" pitchFamily="34" charset="-128"/>
                <a:ea typeface="Arial Unicode MS" pitchFamily="34" charset="-128"/>
                <a:cs typeface="Arial Unicode MS" pitchFamily="34" charset="-128"/>
              </a:rPr>
              <a:t>th</a:t>
            </a:r>
            <a:r>
              <a:rPr lang="en-US" sz="2800" b="1" i="1" dirty="0" smtClean="0">
                <a:solidFill>
                  <a:srgbClr val="D42800"/>
                </a:solidFill>
                <a:latin typeface="Arial Unicode MS" pitchFamily="34" charset="-128"/>
                <a:ea typeface="Arial Unicode MS" pitchFamily="34" charset="-128"/>
                <a:cs typeface="Arial Unicode MS" pitchFamily="34" charset="-128"/>
              </a:rPr>
              <a:t> </a:t>
            </a:r>
            <a:r>
              <a:rPr lang="en-US" sz="2800" b="1" i="1" dirty="0">
                <a:solidFill>
                  <a:srgbClr val="D42800"/>
                </a:solidFill>
                <a:latin typeface="Arial Unicode MS" pitchFamily="34" charset="-128"/>
                <a:ea typeface="Arial Unicode MS" pitchFamily="34" charset="-128"/>
                <a:cs typeface="Arial Unicode MS" pitchFamily="34" charset="-128"/>
              </a:rPr>
              <a:t>Massachusetts</a:t>
            </a:r>
          </a:p>
        </p:txBody>
      </p:sp>
      <p:pic>
        <p:nvPicPr>
          <p:cNvPr id="31747" name="Picture 10" descr="54th recruitment poster"/>
          <p:cNvPicPr>
            <a:picLocks noChangeAspect="1" noChangeArrowheads="1"/>
          </p:cNvPicPr>
          <p:nvPr/>
        </p:nvPicPr>
        <p:blipFill>
          <a:blip r:embed="rId2">
            <a:lum bright="-12000" contrast="6000"/>
          </a:blip>
          <a:srcRect/>
          <a:stretch>
            <a:fillRect/>
          </a:stretch>
        </p:blipFill>
        <p:spPr bwMode="auto">
          <a:xfrm>
            <a:off x="275771" y="1143000"/>
            <a:ext cx="3439886" cy="5334000"/>
          </a:xfrm>
          <a:prstGeom prst="rect">
            <a:avLst/>
          </a:prstGeom>
          <a:noFill/>
          <a:ln w="9525">
            <a:solidFill>
              <a:schemeClr val="bg1"/>
            </a:solidFill>
            <a:miter lim="800000"/>
            <a:headEnd/>
            <a:tailEnd/>
          </a:ln>
        </p:spPr>
      </p:pic>
      <p:pic>
        <p:nvPicPr>
          <p:cNvPr id="31748" name="Picture 12" descr="54th MA-2"/>
          <p:cNvPicPr>
            <a:picLocks noChangeAspect="1" noChangeArrowheads="1"/>
          </p:cNvPicPr>
          <p:nvPr/>
        </p:nvPicPr>
        <p:blipFill>
          <a:blip r:embed="rId3">
            <a:lum bright="-6000" contrast="6000"/>
          </a:blip>
          <a:srcRect/>
          <a:stretch>
            <a:fillRect/>
          </a:stretch>
        </p:blipFill>
        <p:spPr bwMode="auto">
          <a:xfrm>
            <a:off x="4043363" y="1143000"/>
            <a:ext cx="4795837" cy="5334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57200" y="190501"/>
            <a:ext cx="8382000" cy="707886"/>
          </a:xfrm>
          <a:prstGeom prst="rect">
            <a:avLst/>
          </a:prstGeom>
          <a:noFill/>
          <a:ln>
            <a:solidFill>
              <a:schemeClr val="tx1"/>
            </a:solidFill>
          </a:ln>
          <a:effectLst/>
          <a:extLst>
            <a:ext uri="{909E8E84-426E-40DD-AFC4-6F175D3DCCD1}"/>
            <a:ext uri="{91240B29-F687-4F45-9708-019B960494DF}"/>
          </a:extLst>
        </p:spPr>
        <p:txBody>
          <a:bodyPr wrap="square">
            <a:spAutoFit/>
          </a:bodyPr>
          <a:lstStyle/>
          <a:p>
            <a:pPr algn="ctr">
              <a:spcBef>
                <a:spcPct val="50000"/>
              </a:spcBef>
              <a:defRPr/>
            </a:pPr>
            <a:r>
              <a:rPr lang="en-US" sz="4000" b="1" dirty="0">
                <a:solidFill>
                  <a:srgbClr val="D42800"/>
                </a:solidFill>
                <a:latin typeface="Arial Unicode MS" pitchFamily="34" charset="-128"/>
                <a:ea typeface="Arial Unicode MS" pitchFamily="34" charset="-128"/>
                <a:cs typeface="Arial Unicode MS" pitchFamily="34" charset="-128"/>
              </a:rPr>
              <a:t>Black Troops Freeing Slaves</a:t>
            </a:r>
          </a:p>
        </p:txBody>
      </p:sp>
      <p:pic>
        <p:nvPicPr>
          <p:cNvPr id="34819" name="Picture 5" descr="Black troops freeing slaves - Harper's Weekly"/>
          <p:cNvPicPr>
            <a:picLocks noChangeAspect="1" noChangeArrowheads="1"/>
          </p:cNvPicPr>
          <p:nvPr/>
        </p:nvPicPr>
        <p:blipFill>
          <a:blip r:embed="rId3">
            <a:lum bright="-6000" contrast="12000"/>
          </a:blip>
          <a:srcRect l="1031" r="1031"/>
          <a:stretch>
            <a:fillRect/>
          </a:stretch>
        </p:blipFill>
        <p:spPr bwMode="auto">
          <a:xfrm>
            <a:off x="0" y="1130300"/>
            <a:ext cx="9144000" cy="5727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1257"/>
            <a:ext cx="8686800" cy="1034143"/>
          </a:xfrm>
        </p:spPr>
        <p:txBody>
          <a:bodyPr>
            <a:normAutofit fontScale="90000"/>
          </a:bodyPr>
          <a:lstStyle/>
          <a:p>
            <a:pPr algn="ctr"/>
            <a:r>
              <a:rPr lang="en-US"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Emancipation Beginning of the End for the South 1863</a:t>
            </a:r>
            <a:endPar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ln w="28575">
            <a:solidFill>
              <a:schemeClr val="tx1"/>
            </a:solidFill>
          </a:ln>
        </p:spPr>
        <p:txBody>
          <a:bodyPr/>
          <a:lstStyle/>
          <a:p>
            <a:r>
              <a:rPr lang="en-US" dirty="0" smtClean="0">
                <a:latin typeface="Arial" pitchFamily="34" charset="0"/>
                <a:cs typeface="Arial" pitchFamily="34" charset="0"/>
              </a:rPr>
              <a:t>The war continued to turn bad for the south.</a:t>
            </a:r>
          </a:p>
          <a:p>
            <a:r>
              <a:rPr lang="en-US" dirty="0" smtClean="0">
                <a:latin typeface="Arial" pitchFamily="34" charset="0"/>
                <a:cs typeface="Arial" pitchFamily="34" charset="0"/>
              </a:rPr>
              <a:t>By end of 1863 the North was pushing through the Southern States lead by General Sherman.</a:t>
            </a:r>
          </a:p>
          <a:p>
            <a:r>
              <a:rPr lang="en-US" dirty="0" smtClean="0">
                <a:latin typeface="Arial" pitchFamily="34" charset="0"/>
                <a:cs typeface="Arial" pitchFamily="34" charset="0"/>
              </a:rPr>
              <a:t>Sherman’s goal was to consume or destroy all enemy resources.</a:t>
            </a:r>
            <a:endParaRPr lang="en-US"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ormAutofit/>
          </a:bodyPr>
          <a:lstStyle/>
          <a:p>
            <a:endParaRPr lang="en-US" dirty="0"/>
          </a:p>
        </p:txBody>
      </p:sp>
      <p:sp>
        <p:nvSpPr>
          <p:cNvPr id="13315" name="Rectangle 3"/>
          <p:cNvSpPr>
            <a:spLocks noGrp="1" noChangeArrowheads="1"/>
          </p:cNvSpPr>
          <p:nvPr>
            <p:ph idx="4294967295"/>
          </p:nvPr>
        </p:nvSpPr>
        <p:spPr/>
        <p:txBody>
          <a:bodyPr/>
          <a:lstStyle/>
          <a:p>
            <a:endParaRPr lang="en-US" dirty="0"/>
          </a:p>
        </p:txBody>
      </p:sp>
      <p:pic>
        <p:nvPicPr>
          <p:cNvPr id="13316" name="Picture 5" descr="GETTYSBURG%20MSD-ULT60"/>
          <p:cNvPicPr>
            <a:picLocks noChangeAspect="1" noChangeArrowheads="1"/>
          </p:cNvPicPr>
          <p:nvPr/>
        </p:nvPicPr>
        <p:blipFill>
          <a:blip r:embed="rId3" cstate="print"/>
          <a:srcRect/>
          <a:stretch>
            <a:fillRect/>
          </a:stretch>
        </p:blipFill>
        <p:spPr bwMode="auto">
          <a:xfrm>
            <a:off x="0" y="46038"/>
            <a:ext cx="9144000" cy="6811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8991600" cy="618564"/>
          </a:xfrm>
          <a:effectLst/>
        </p:spPr>
        <p:txBody>
          <a:bodyPr>
            <a:normAutofit/>
          </a:bodyPr>
          <a:lstStyle/>
          <a:p>
            <a:pPr algn="ctr"/>
            <a:r>
              <a:rPr lang="en-US" sz="2800" b="1" dirty="0" smtClean="0">
                <a:solidFill>
                  <a:srgbClr val="FF0000"/>
                </a:solidFill>
                <a:effectLst/>
                <a:latin typeface="Arial Unicode MS" pitchFamily="34" charset="-128"/>
                <a:ea typeface="Arial Unicode MS" pitchFamily="34" charset="-128"/>
                <a:cs typeface="Arial Unicode MS" pitchFamily="34" charset="-128"/>
              </a:rPr>
              <a:t>Gettysburg, </a:t>
            </a:r>
            <a:r>
              <a:rPr lang="en-US" sz="2800" dirty="0" smtClean="0">
                <a:solidFill>
                  <a:srgbClr val="FF0000"/>
                </a:solidFill>
                <a:latin typeface="Arial Unicode MS" pitchFamily="34" charset="-128"/>
                <a:ea typeface="Arial Unicode MS" pitchFamily="34" charset="-128"/>
                <a:cs typeface="Arial Unicode MS" pitchFamily="34" charset="-128"/>
              </a:rPr>
              <a:t>July 1-3, 1863</a:t>
            </a:r>
          </a:p>
        </p:txBody>
      </p:sp>
      <p:sp>
        <p:nvSpPr>
          <p:cNvPr id="3" name="Content Placeholder 2"/>
          <p:cNvSpPr>
            <a:spLocks noGrp="1"/>
          </p:cNvSpPr>
          <p:nvPr>
            <p:ph idx="1"/>
          </p:nvPr>
        </p:nvSpPr>
        <p:spPr>
          <a:xfrm>
            <a:off x="4914900" y="1021279"/>
            <a:ext cx="4076700" cy="5646222"/>
          </a:xfrm>
          <a:solidFill>
            <a:schemeClr val="bg1"/>
          </a:solidFill>
          <a:ln>
            <a:solidFill>
              <a:schemeClr val="tx1"/>
            </a:solidFill>
          </a:ln>
        </p:spPr>
        <p:txBody>
          <a:bodyPr>
            <a:normAutofit fontScale="25000" lnSpcReduction="20000"/>
          </a:bodyPr>
          <a:lstStyle/>
          <a:p>
            <a:pPr>
              <a:buNone/>
            </a:pPr>
            <a:r>
              <a:rPr lang="en-US" sz="8000" dirty="0" smtClean="0">
                <a:solidFill>
                  <a:srgbClr val="FF0000"/>
                </a:solidFill>
                <a:latin typeface="Arial Unicode MS" pitchFamily="34" charset="-128"/>
                <a:ea typeface="Arial Unicode MS" pitchFamily="34" charset="-128"/>
                <a:cs typeface="Arial Unicode MS" pitchFamily="34" charset="-128"/>
              </a:rPr>
              <a:t>With all the southern losses General Lee </a:t>
            </a:r>
            <a:r>
              <a:rPr lang="en-US" sz="8000" dirty="0" smtClean="0">
                <a:latin typeface="Arial Unicode MS" pitchFamily="34" charset="-128"/>
                <a:ea typeface="Arial Unicode MS" pitchFamily="34" charset="-128"/>
                <a:cs typeface="Arial Unicode MS" pitchFamily="34" charset="-128"/>
              </a:rPr>
              <a:t>realized it was crucial to attack the North on its territory.</a:t>
            </a:r>
          </a:p>
          <a:p>
            <a:pPr>
              <a:buNone/>
            </a:pPr>
            <a:endParaRPr lang="en-US" sz="8000" dirty="0" smtClean="0">
              <a:latin typeface="Arial Unicode MS" pitchFamily="34" charset="-128"/>
              <a:ea typeface="Arial Unicode MS" pitchFamily="34" charset="-128"/>
              <a:cs typeface="Arial Unicode MS" pitchFamily="34" charset="-128"/>
            </a:endParaRPr>
          </a:p>
          <a:p>
            <a:pPr>
              <a:buNone/>
            </a:pPr>
            <a:r>
              <a:rPr lang="en-US" sz="8000" dirty="0" smtClean="0">
                <a:latin typeface="Arial Unicode MS" pitchFamily="34" charset="-128"/>
                <a:ea typeface="Arial Unicode MS" pitchFamily="34" charset="-128"/>
                <a:cs typeface="Arial Unicode MS" pitchFamily="34" charset="-128"/>
              </a:rPr>
              <a:t> This would redirect fighting from southern territory to the north.  Lee targets Gettysbutg PA.  From there he intends to attack Wash. DC.</a:t>
            </a:r>
          </a:p>
          <a:p>
            <a:pPr>
              <a:buNone/>
            </a:pPr>
            <a:endParaRPr lang="en-US" sz="8000" dirty="0" smtClean="0">
              <a:latin typeface="Arial Unicode MS" pitchFamily="34" charset="-128"/>
              <a:ea typeface="Arial Unicode MS" pitchFamily="34" charset="-128"/>
              <a:cs typeface="Arial Unicode MS" pitchFamily="34" charset="-128"/>
            </a:endParaRPr>
          </a:p>
          <a:p>
            <a:pPr>
              <a:buNone/>
            </a:pPr>
            <a:r>
              <a:rPr lang="en-US" sz="8000" dirty="0" smtClean="0">
                <a:latin typeface="Arial Unicode MS" pitchFamily="34" charset="-128"/>
                <a:ea typeface="Arial Unicode MS" pitchFamily="34" charset="-128"/>
                <a:cs typeface="Arial Unicode MS" pitchFamily="34" charset="-128"/>
              </a:rPr>
              <a:t> Southern Gen., Pickett led 15,000 Confed. troops across open fields where Union mowed them down= "</a:t>
            </a:r>
            <a:r>
              <a:rPr lang="en-US" sz="8000" b="1" dirty="0" smtClean="0">
                <a:latin typeface="Arial Unicode MS" pitchFamily="34" charset="-128"/>
                <a:ea typeface="Arial Unicode MS" pitchFamily="34" charset="-128"/>
                <a:cs typeface="Arial Unicode MS" pitchFamily="34" charset="-128"/>
              </a:rPr>
              <a:t>Pickett’s Charge</a:t>
            </a:r>
            <a:r>
              <a:rPr lang="en-US" sz="8000" dirty="0" smtClean="0">
                <a:latin typeface="Arial Unicode MS" pitchFamily="34" charset="-128"/>
                <a:ea typeface="Arial Unicode MS" pitchFamily="34" charset="-128"/>
                <a:cs typeface="Arial Unicode MS" pitchFamily="34" charset="-128"/>
              </a:rPr>
              <a:t>“ Over half of the troops died.</a:t>
            </a:r>
          </a:p>
          <a:p>
            <a:pPr>
              <a:buNone/>
            </a:pPr>
            <a:r>
              <a:rPr lang="en-US" sz="8000" dirty="0" smtClean="0">
                <a:latin typeface="Arial Unicode MS" pitchFamily="34" charset="-128"/>
                <a:ea typeface="Arial Unicode MS" pitchFamily="34" charset="-128"/>
                <a:cs typeface="Arial Unicode MS" pitchFamily="34" charset="-128"/>
              </a:rPr>
              <a:t>Confederated were defeated and retreated to Virginia.</a:t>
            </a:r>
          </a:p>
          <a:p>
            <a:pPr>
              <a:buNone/>
            </a:pPr>
            <a:r>
              <a:rPr lang="en-US" sz="8000" dirty="0" smtClean="0">
                <a:latin typeface="Arial Unicode MS" pitchFamily="34" charset="-128"/>
                <a:ea typeface="Arial Unicode MS" pitchFamily="34" charset="-128"/>
                <a:cs typeface="Arial Unicode MS" pitchFamily="34" charset="-128"/>
              </a:rPr>
              <a:t>Gettysburg is the largest battle.   Over </a:t>
            </a:r>
            <a:r>
              <a:rPr lang="en-US" sz="8000" dirty="0" smtClean="0">
                <a:solidFill>
                  <a:srgbClr val="FF0000"/>
                </a:solidFill>
                <a:latin typeface="Arial Unicode MS" pitchFamily="34" charset="-128"/>
                <a:ea typeface="Arial Unicode MS" pitchFamily="34" charset="-128"/>
                <a:cs typeface="Arial Unicode MS" pitchFamily="34" charset="-128"/>
              </a:rPr>
              <a:t>100,000 </a:t>
            </a:r>
            <a:r>
              <a:rPr lang="en-US" sz="8000" dirty="0" smtClean="0">
                <a:latin typeface="Arial Unicode MS" pitchFamily="34" charset="-128"/>
                <a:ea typeface="Arial Unicode MS" pitchFamily="34" charset="-128"/>
                <a:cs typeface="Arial Unicode MS" pitchFamily="34" charset="-128"/>
              </a:rPr>
              <a:t>people died in </a:t>
            </a:r>
            <a:r>
              <a:rPr lang="en-US" sz="8000" dirty="0" smtClean="0">
                <a:solidFill>
                  <a:srgbClr val="FF0000"/>
                </a:solidFill>
                <a:latin typeface="Arial Unicode MS" pitchFamily="34" charset="-128"/>
                <a:ea typeface="Arial Unicode MS" pitchFamily="34" charset="-128"/>
                <a:cs typeface="Arial Unicode MS" pitchFamily="34" charset="-128"/>
              </a:rPr>
              <a:t>3 days</a:t>
            </a:r>
            <a:r>
              <a:rPr lang="en-US" sz="6000" dirty="0" smtClean="0">
                <a:latin typeface="Lucida Sans" pitchFamily="34" charset="0"/>
              </a:rPr>
              <a:t>.</a:t>
            </a:r>
          </a:p>
          <a:p>
            <a:endParaRPr lang="en-US" dirty="0"/>
          </a:p>
        </p:txBody>
      </p:sp>
      <p:pic>
        <p:nvPicPr>
          <p:cNvPr id="4" name="Picture 4"/>
          <p:cNvPicPr>
            <a:picLocks noChangeAspect="1" noChangeArrowheads="1"/>
          </p:cNvPicPr>
          <p:nvPr/>
        </p:nvPicPr>
        <p:blipFill>
          <a:blip r:embed="rId2">
            <a:lum bright="-12000" contrast="12000"/>
          </a:blip>
          <a:srcRect/>
          <a:stretch>
            <a:fillRect/>
          </a:stretch>
        </p:blipFill>
        <p:spPr bwMode="auto">
          <a:xfrm>
            <a:off x="165100" y="1021278"/>
            <a:ext cx="4584700" cy="5646222"/>
          </a:xfrm>
          <a:prstGeom prst="rect">
            <a:avLst/>
          </a:prstGeom>
          <a:noFill/>
          <a:ln w="9525">
            <a:solidFill>
              <a:schemeClr val="bg1"/>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data:image/jpeg;base64,/9j/4AAQSkZJRgABAQAAAQABAAD/2wCEAAkGBhQSEBUUExQVFRUVGBgVFxcYFxUYGhgXFxUYFxgXFxgXHCcfFxkjHRYVHy8gIycpLCwsGCAxNjAuNScrLCkBCQoKBQUFDQUFDSkYEhgpKSkpKSkpKSkpKSkpKSkpKSkpKSkpKSkpKSkpKSkpKSkpKSkpKSkpKSkpKSkpKSkpKf/AABEIAMUBAAMBIgACEQEDEQH/xAAbAAABBQEBAAAAAAAAAAAAAAAEAAECAwUGB//EADgQAAEDAwIEAwYEBgMBAQAAAAECESEAAzESQQQiUWEFcYEGEzKRobFCwdHwFBUjUnLhYpLxgjP/xAAUAQEAAAAAAAAAAAAAAAAAAAAA/8QAFBEBAAAAAAAAAAAAAAAAAAAAAP/aAAwDAQACEQMRAD8A9iBpAVEVOgVODTUqB3pxTUmoHJpA0qVAqcU1KgenpqegRNKmpCgT070wqVAiaanpqBUqT0z0D0qVJ6BGmenpUDPSpUqBPSpU9AnpnpE0noGNMac01BAU9RqVA9KlSegcU9RFPQPSpjSoHFKlT0CFKkKQoHpUqcUDU5pUqBmpU9NQKnampCgRFKlSoHampUqBjTGkTSFA9KmFJ6B6Y09I0ETSpKNMaCAqTVEVKgelSpUCpzSp6Bqek1KganpGlQPSpUqB6empCgT0qemoE9KlSoFSpUqBUhSalQKlSNKgjTtSpUDUqVJqB6Y0qYmgZVI05pjQZl3xtA2UflULntChOUqb0rBvXHX0HT9+tD8dxYoOhs+1CC+pKswA2IZyTnNGJ8ctEO5/6n/yuFt8WHo5PGDTvQdcnxi31I7kVcnj7Z/F9D+lcHf44at/3960E8ZyAAsYk0HYi8k4I+YqQWOo+dcjY4sjJcfuaOtcWHoOi1DqKbWOtY/8cGzUhxwZtVBre8FL3orHt+Igx9auHHJ60GnrFOFis3+PT1qk8TzOVcuaDXK6fWKw0eO2ylyoM6gPQt+lFXOMBAbzzQaXvBTax1rKV4gw60JxHjoSWJ21UG+Lg6ipPXP2PFNSQRg+VWfzA/tqDaVcHX9+lVnjEu3r+zWIrxFXX7VQrxElwWI6FqDohxYIcVG5xjCBXP8A80IwQANo7T9/nS/mhI2oN5PFuHikeKPasFPiRAgiql+LqHSg6H+NPQfWh1+IECSBWCfHCOlB8T44+QDQdIfEVEQr5NQ17xRY/EfpXPW/aBhj70Ne9ou33oOqt+MrO/0H6UV/MFNn6CuGT7Ql8D60bw/tPLEUF1xfK4rB4/jZzij/AH5KPTyrnePUXNBbb4uiuH4zJJOInd894f51i2yraibdxVBqr4wtU08aXZzFZ6VrOS3p+dWWz1J9KDRuccdqsscYQf8Af61ngj9/Kpe707KLywBoNf8Aj+4+dP8Ax9ZCFXQUlVhSUK1MXQ8FsPL9Io5NtTAnTzJKgHwxbmZ2PZqApHHmiLfFk1knibaIUsE7JSQpag7eWe5aieHvnSRIcuDyFUCA+wLmOtBtIuls1Txlr3mkaiJLt0aY64rNt3b7nlQEwwUok93KRFHWU3nfUhpGkFTMe4l/pQLh+D0LklQ0lnHdtu33rRRxYIg48xHZxidqgm0wENjDtsN52qaLg/f1oHVe22cgHDtuN2oHjOGKiVaQoaSksS8l3bMdqIv8URgE+TfckUBxq+Jj3RQP8ifk231oLkg20p5SEzhm+TuKlc40N8QKgPhAJ36iBUQpejUsMNyHIB/yIFR94U7KaJZTMcF8HzegZXF6g/NAdRIDJBLSX69qh/EAqKQsEjLPv5j0qq7ZtKKiEpU5Gpy8jDh5Ic7Ul6SgpKQxyGDH03oHurPdvRvIGkm8IBWEk9Tg5rIRxoCeSwtLkOBbY4Enyx6HtVAv33BULaUvIL6iPQljQbV28AMk+QOOvlQfG+IstkhSgMqkbw0Fz27VG3d2KpEw0zvFTu3ehIHpEUAHH8ReUCEIWliCFOiR00q2ookEYLhss/fFRKjEv9Zqta23PTP3+dBY4PY/uKiu0NwKkEAAbj95iqL6gBmd8humcvQOLTqYAks7APscN5VaOGUhRStJSRLKABYh56ULb4wpUCkkHqCx9CKs4bitaiSoPu5yfPPbeg1riSLZnaue4uVE/lXRcQrkzkVzN9DqPrQVERAP+6pN5QuMEHR/cSOnQH9vV11B+Xp1qs+Ycyf36UBCuIZMT2qAVd9440BDQmSfUmPSoIkQQSPr+3om3GfpQWWLK0KCtaN4CAJDTnZ3rR1O2zDIlxLZgelDWbZZ8D7N3Iq/3e4x57HzoLAlg7uSZ/2akleMQGfzLnJ/1UU2CTLk5gdN4qxNh8hweqesAO3nQPaUAZMDYMNj0Hl8qIaPuHf/AMqqNMg56dOkt3q61a6ANPzxvttQW2xMfJ6JTcY9tvz9KHs22DN6lzJ/KT8qtDYgRn8/KguRfz+y3pU9f7zBH3oazdneO2e7CpruMJPzj595Ed6C1K2j8qG8Qu3wR7sJAySuTmAEt5yaou8cEAKWpKE9VFpb4f8AkfL7VmeKe0ikOm2NTAlwTgPIIGYEH0MUFR4XjNZNy4FA5BWsjtyjlAGzAM3zHX4CtSFBSn6KCoDdQUsegkUL4d7U30hKkqKgRze8UAXTAYgMkSzMdt6pvq43i1kq16I+IKSktDIeCzH5UGnwngd1BSu2pKRpCVQpSFsGCiNcHuk/ejeGtqSFJUpKlPBCdI2hIB+5NYnCeHcXaDJXbKQQQlZV1c/CHQdomWgGtu1eWfjQk7ulZbTty9XAnGaBKVifvBHp3oZUEAu7Tn7VYpSpCgz5kt5fJqq17fm4/c586CGoDfIPrnadpprl1/3BE/rVJv5I2z0bGTv+96Gu8Wd2LnEd28jQH+9huvd8HvvVC14Lj5bz/qqheBZRVOGIGfN6pu3wXYEjo2dnn9RQG/zLSMuVExDgPBOzVXxV1RYlKkvgkMG/TH7NZyr4IcAMO25LiGj0p/4juHBZ1AsdmnagccT9ek1dwS3IYfd+0/nWd/EyA4OTB64yfKruE4oQX3wBmfvP07UHY8VdIRt8+oefrXOX3JyH9fKuh41QSOzblgzBm61g8VxaQTG+z+Tff0oBlJLfoP29MLJ3Mdvuf3vVZvAPyqLvAbq29TStRJ5QBsHJn/rsIoLrCesjzJjcONmNFhKc6RM4+56uKCZRJfBh9mYndmkN51Yhayxlyxz1+mX260BaOIDxAOkS8kkgvMw3zo0KOGkM5eH++TWTYtJAEEhO+4cac+TZ28qPt3mP4yVCGfDOXDMC2467UBLKEpKklyHSR5uJnbpVttwCxU5JJIbLuVNv6npQyVsX0qYkBtpOQzn6R8qS+JhmIZw77yGgdATmB60BylB/iMds9hvtVyAD8QWWj4VR3xjviguGUXJYAP1JP0DfbaiLaC5GfSRnbfYFjD7UB3Dt0PVyG8y5/cU1xESSDu8Fnd3BDMHDghpaquuzdBjtp3OMdKa2ogFyhi4PIAD+nzh6Bz4yi4tKRcClpScBBKwdLlSkMAREDYvuGjcvzLg+bHpLn6dqg6QQQkQGBATA7Fi3oelJd51CBvjoGciG6bRPegH4nw61dPO69Ds5VBLOzbulOXqduylKQkfCJAOoyzSDJhmcFnjsy+LAUCohIYOGJ1O3bEv8hU0KtsltJ3lP9zdR2nP6Bbw9kISNJ0pALBKUhMDYJEYeKt1h+Ynmw8TiH7ttVR4oO3Ju3mX6fpuarVcDvq5Q7zsWYyM77GT2oHvZBYlh2ZwScB+h9TVOqWh4jU57DmHKHP1qHEcakanlONtLCS+ovBP3zQt2+XA0hIB3ASGEvpLQw2+sCgv4m2N1CM4OxYENGOnWsvjb6EBSiSwbVBJBLBLgAM/ft2ey54qbZJto9/cA1BIClhI3Uwj8UF23riuP4lV1fvL164FO+l9R+IFmMWxkEfRqDqOL8Q4a0nn4uypUMlAUognYszEP0O+4NC8RxVspSq2sLBdmCwTAJdJS4IB6t3Ncpc4oA8qA7kgkrc9/iAB2cAflXV+C8Nwt3+om0sLYawL1xnVk6SZBOqgqt3ArlSdRGweGO4Z93ZsVYFqDliD5HHXH7ii/Gk2EJYg6f7VJQebq5SCBzEQf0rlr/j9u0T7tAA2+NWWjnVpHpQdEY5A5Z3DEMp5xhmP3eqrw/uADmSWn7/sxXJcd7VLUw1Fmxn0bHTaqvDfaFdtQLggu4KUkOILA9Q+RQdQoBTYJ6dJPoRj5F6nwjkwQX2+UUBZ8eQsIBZKnaNISHbAhI3+W0Pp2rNxFxlpUkpLl0rB8wTBHeRQaXAeKL9wEqCiEhKATDAYYiD+GO1DqvvsIIz29J6Pua3T4aixaISdKWdTmInUCc4iJPeuLR7ToVcKQCz5eZLh9nPT60Gt79QJ5kNiH2Ru/efXNWKtag7hTmXScASCHnHqEjNDXSFAKhQ8jnozO8HA9Kbh1hR0pUCHln5gUqIZgwBBTl4OBuBRvMwG52SCesj4p0hup606rw6sSXAgPD5DSWMDv0aoXHI+EiQYAGG1Fgkly2/XyaelUAEAHYlRy8CJ+XSgv4XiEkgDScwCYS5Ls0iH8m8yUi4pJMhIUx+HMbavwsBH6uAOEtknmJbIZg20kqO7jEVo8V4hfOgE3L2pTkKKygAPOkJI1FizA79qAs2zpkucEbu6mJaMAvmW86HTbWFcoAcTIHUw+Z77etNdvBJA1Aag7JCi3KXKlSlAgszmC2HA/81QEulSLh3ZgkFjEJCncGSxzQaAtl59OVUP3c6smWyXovg/DVL+FII6gQOkjBfq9C+H+J2EkqWlS7iCWQpTyJh8pDd2fFMv2wuKlVtAEgMpYI8wsM3/XyoNxPgy/7VQ41FSAguQXSE6yqCRzaZYNVPGeGqJItXLIMpAWpRIOn+1KerS2KGs+0iFcKVm4kEXCkuEklkpZKAZBOpMswk7A1zPF+0XEqV7qxcuW1fERbUkEgAuStQZCBlSlYGT1DYt+FXUK1Kv3LoTq1aCg2xDsU2kj3cEQpj86dSmIOknT0dhJ+PT/AJH6Vh2fa0pUoXbvvbiwkFbq0s78oMBI6MCSXLM1b3h3j4Xz6xpyOrS05fb1oB1SuRHVhCYA9MbfWr7cgOVkvJEFz/jG3WMQ1GDw9CrToBEggLcu5ch1EF5hyWqhPDe7kqdmgLCQ4diSxf6YFAMopL8xE7aQ7BgzxEtnG1MtaAGU7sznSI2ZhPnL1ncd7X2gDosOH0pKrhOs4PIEpYahnURyyGqvgPHLiUq/qJGqNKUW2GDCikreGcEZwKDRv2Fl1gEJUxDoUA77Fmhy2O3WglccLRPvLZUkB9SFqccogIjeCMzgyKHV4mRIdajnWpSiR01ZPr2qseI2lupgGLTpLQSA6MAkKyAIzhgzOL8fvJSUNoStSXKdQBLPqJPxHAc9Gia5zjef4VANl9QmGaPSu547gSoMpJkE/DLZCtiA4yKwLnsshR1FdwpwkaUjL8yyIIeSYfDNgOZRZLj+pbePxHc4+GDW7c9m+KspCrlsXEIhRSu1dYS7hKiosWOKMu+xttCUq94oC4CpIKralKGnKQlDsQdwBv0puH8LFpihd3SNlKBDk5MBlAjPag5i5x4OrBBMAPgAARkeYoa3bK+WUnAPc/hYCfOM9xXX/wAhtpLqyrU7MMuYIGG1fLapjgUJ2PYSSRDsE+eBDHag4254Fc1pCihLgkEnYFjhzq3bNEr8JSNL3ArS4OkKBEhiy0gFMnB+ldWOVlBekkkhmd4fykOxJyfM033WedROlzOASxKmD+u3WHoONRZUFs4YFmd85gflXQcJ41fK0C5xCkptklLggjD5+TfPrWnbspQIAb+4IEls4+7PNaHhYGr4gG7aQ0SGjMv/AKoOo4/w1N+2q7cW3DoJZKAXvXEnTpSQxPPyjT0PQis3gPDElKQrhzaSCSLaAQtygW1anCgygAS4Spw84ror182bIspuJUbY5jLkrJJJCQ6QdZZLgMAHy+Rc8Ws6HQQvudJD9oDYwPvQc97WeCG0FXbZF20q6NYKWu2X+HV/egv8ZBMMZMUeC8ETq/iU3PdG2ClNgq121KUkpWFKGlSymdJJJCjuGrorfjaL9q5bLahbWBAM6FHBBBfmgjfrXO+Gre3pMjl5DpUFQMuC6Qzu/TpQZHB+IXkqNu8u4QC+sgwEyFcwwQAQ/XNblhd5SpNs2UJ1KuAILBJJcJIUo5Yp0uSSQwrWHHFiSApKgoFOhJSNQYwGkuoPDMImuUv+yi/eE2bpKUliCdSkMcOlJKjPb1zQdfwvHWU2tS71pIcbN3J5vinTno0AUD4p42UJ0hkqWfdW5GoFZ0quKI/tTKRh52egeC9j41XVlepSSNSNw/8AzlxBHQT3utey1rU6rilkqBUCEFLOnUDqBDBLnEeYagp4XiFFK1rJSlRCwj4QhNsqtptF8kaEmGBcGXprK0nnCXWxLBBlSQXYCIYyS0Vp8H7O2kLNwa4GllG37tg34GOIOmM7xU+I8X4ZCygvqDuobET8MHftmgyCi7cA0p0l+UgKUX/4kMkqnZTVqeHcHbuj3N1d23cWB7u6dJSFD8KrafiSXBhiNJlqp4n2jsgK0LUEln0I0lRDE8xKgACzAzXPp8YuXTA0ITICQplYSdS1EqV+GNTdqDZu+Do4U3PfXfeMSE2rdwlKz/dcWkJYY5RqVHxCjLvtenRptotBJZxoQxaZiesvXG8TxVy5LFTuABmIhIkz0nFW2/BkPz3CC8pSQSksH1HTnIYAt1VNB0o9og4/p2XOGs2Xgjol9xR1n2yWQwYGPhSAWOG0h/lXHDwRQuJGosVCFApVoJEkkCWL/CHbu1S4a17m6hN3QpzqZLL0g/8AFbIUrlUCFOEuXBMUHZXvHlJfWlVsZdQVuAXLyT2zNAeN+NEoBSFJCoGoMVH/ABGEgDUe7Cn432nRb4Zdi1atjUDhKQCssUrL20DU4cEJADBq5njfF9QR71OoFLkyGBJwzMIfvQUp8RGpsgBg3qCfsPQ9aK4fi1E/0w53xHcvj1NBptWAQfdqOk73FMexbzdnBoxfibJ0pSAnCUgRgepOcvQEcTxZSOZQJ36D1OcGsBPiqvf80hCtQ3dsDpuIGKp43xFQJT6ZfJx1oaxwK1qCkoJOfTHptn/0O88G8YJB1rQq0sOULS3OyipaCFA6tiX1BxgQc7xLgR74JTcKrSw6FlwUFTB7gSJAJclOQnaubteF3rjskgF9Osi277ICjzHsl62PD0XkLIlKAyQrqxAVyqAUQ/bvQT8P4fiUjnXpQnCSxZ1OQA/XYPktWnwyghJDkyNPKVF2KQnU5BLADEtmnXw7fEYAYuCrfbTCcvQ6uJAKuVRcB30gOGyAkw3rFAfdvpCiyRyga2DdzOksQR0aDs9N7y3oYKAU4Zb2glMphl8pUObaX3rG463dvKBOzcrQJydPxKjoHo3wfhl603Ll24Cl0pSRbWkAiWcHVuGaGzQG3OF5+VQX1m0FkOHKQNKXh8udJ3ND8SWK3Kg5gagXnl0pSolIl+3mZfjU/wBMmV3CXAuJRpGzgIZjuQzOcnJE4ViMRAUOZny8KagdaQ6hmcu8PkhoLz+3rQ8JspKwZ1AhoDdwXwH7bzQ95AZyUgRkgQS34iY7itDwpCFL0PpKogatR6EMSf8A5+RaA6HirXD8PbUFFNy8SVKurQoA3C7C3qgRALvAkYHA8SL95avdJ1PpCzgJUksQp98OO3qe2u+C6UOtarxhJ1HSl0coIQkFzJnM/Kq5dUUp0ItIAJgJcnAMLUovAPXLZoOd8N9mV2186yokEFnQBqHVQc5IkB63eF4YaSlZBCST1835mJcH5A9iSqyTzKAJhTcqcw3KAGLYDb5onhwQkyw1EAA6h+LU7uw7fOgqRptsSUBQGlJUpLqOHAQFKPKRDSWLbhcNcF0cqtQGVKCwyWLga5SXKQMHZupRTpZRCyS0HATu7nG8sH6y0bl8pOmV9RJUrBcl3Bd8fLBoBtZWAQwDzLnydwxcg+npTPcJclKRDhlKguGCnlTJVBTsd4qZSdKS9wp+J8MEmQdbaQwUGceVK5wuoKAfkacsDiIBkCMg9XoFctPIKnSH1BIKdJcTzQRggAZG4NZ3G+yFu8srW2vHIVISejai5O2ro0GtpFgpY6iEs7yCWI5mJCQ6xiewxVI8QIJAFwgJVpGgsodiTqUSxZviYmcUFHDeytkpCDbtJIGlOvUsJZSVKHMwLqaSTjeau4/2dTYAWm5bVzBraEFEkc3KhiRtmAdnqtXFuoAAiXKThDjKksGO7F4MgVFQUUAjSH1KJMEgpDCFHVIOxDmGagHv2UkgKSsq0sNKlAZOGmGaPLFPZ8IBU6ACSd1qJjdlJYHlMiXNWXxrUQQokDVBB5W2PR333qSApWpLKYDTpSC4STghKjgtLPJoBeLspVb1J0QCVf8A6aiS5JYNqhlP/l6Ue3C+E4dFoKK71y4gLKQLQT7sn4y4dLkqYPsX76HE8GkjSAtgSoZ7cuU6Q0MWnepeLeyfCJtJCrlu4VJ1C26lFEOBrCtQOUs85IhwGH4R4Vwtxiuza0tqSpZ4pS1BRAAPu+Vhk8pyJM03G+zltQ0BFsJSon3ydabhDhkELOkAYh89q2LCE2Va9FtiCP6g5T/a4CkmGBzU+K8WdKQU2LKdTj3aVlTtOoqWoMS4ZizeVBzNv2b5ipRYFkkBBKWAYOF7Buo61ocD4EhGDqE7JDxGGYFxJhwxrSVx4SQyssVAKL4BDJaS3p50wUUyUApIYueYwXLKtxtHXtNBnDwoABiREpZMCHHKnE5+e1WpQEpfS5OGC3AaGYbs7Hs9EXbgadOlSs4IZIGMRv8As1Tx14sWAMAhyUl+wdwO3fagmm4p8EcrOCtJcp5QSTh2DE+lBKLu5SSxD6jgkmFJLgTUDeZXMNQcOI5QQA4yT9opaxqUFDQHgcuSZfTkD9KCdy2QmEBhKklSnDAvofAGxjfpNCr6QBqwySQrzlJEw3TrjpM3MEWwR1QQEgdpCiOxw2JqlQJZ0gsGh+WMO7N3mgquLkQ79Qd9wRABBem1LA51d2IIIDPHSrFqKQyw7A83KdIMz0Yl/XFVhYAHQMHJcdpTh+/TbFArnFJKnLuWzI2D/DnljaR0FTFwrdwpMguwZPUsqB1iWFU8RxCy4PLMskEsGgAhyHbvVHKRkl3gpYmRDjIcuf8AFu1AQL4SdlEQ7Fmd8hXcwBvR/BcZrILahLlugchiwgkHzrKRwLgkE5DElKQQf8gSROQIorw27/VHKCGaSkgeQUDL/wDtB6DfSkWwpbrUx5baVIt7h1KvcxA7J3xXNWb6pJU5y5UHGIEFLbY3DAV0PilpNoAXFoUVFnSdSZBU5cnlDJmSSoDc1iL44SjUCpyAn4QCSQ5ICdTM+MtQRXwijlw2oAaCcaiVAkZdsBu5o+1xYS6SNLFLqL5UlJWWDh3wkd/hoX+Ltp0BZIgyHlg0Akv0BAhvWrrPMWFskamCjygJGW0vrERv6UF/8VbWFutDMrSnUoKKujjlDsHgnAnNNx3Ge8KdATqLqZQLlM6QElmw7qcDWNmZLsJU6ilMMyRpJiPxYDuZEP6VZYsqWoOlKUgCfhZmACQkEkwBnz6UA5uq0hwS8ydIMHlALADSNONutStJuRpGkOSQfchLHqmCoSf1oji+Nt2StZBdRDlIUpnTqwATDuAW36UDw3iVy4DpSppMAqc4LqUxbH6UBV0sdJSlshThIcNAGzBpliXp7tzSAUm2MTBD/hlTOGkt61SferKQlYcMNJBActDx8vlUbY0rJVbBH+CneYUoOGE8vliaAm5xGAVMQCRICod3UAxgHHQ+dZ/EyD7wjUpRlRS/kwSOXqe7TV1ywQ+hZdgScAJeQEpBadMEjaKdHEK082kTJCUagMEFzGGbMzQZS+JDkKiPhShaU/iYQPhYgvv8mf3SbvPcQFlD5h3/ABJCfxGNQ9a1Va14SBqdidJ2dOxfAGYmh7ghyC5lJzygQWOM7CgHv3HDBKVJgEJJJTpBA6Df596uPiBaRDFIZSSegdpMy7ZNTtFc6lIV8ISEi4Azn4ttQDmfOnRZSsqTpMAM+th/2D/LyoM3iL6Q6lKPLpPMlRSSVOE6ilnMwnZ3qN+7aKELCXAJT+JTgaS8Jf8AFkY9a3lW0sddshMrJ1klUMxHUnrgVm8WsKLpStJAKod+YBzGdvL60DXuIUDsxYMR2wPIb5DUMlJflBBAKnWSA7OQxkkAAt0okeHsytJmAlSkupj8JST9571Teu6lPo5gA5mEiAgkDS2QwcSaC/ibijhAKQQtI0nSAoQOWCANwTgjehfcOWucog6iQSHMwR3cFqa9dI5bavgKcEAYMYA2zuxqC0C4HI0rnISSCAXYkMRuJoK7t51u7BgVBgNKdWlKdQDwGP0qpV7JSp3+FKUgAT+Iu7TqaPo1W2LRCIySC6kgk5hx+X3qCQR8aUmHcgtHwsGJYdXoBrwuEEsIbKkkamLh0nBZ8R2mpi2p9YSDqbBS5UIZw2CJ386KUhPMFAFSgCEvBAcgtEl/OmtWwzsQVcqw5AL7sBuwlixT3oAeIsqbUYJPM2mD0OH/AN1Vc4HHOxwWAdznBnJjtWleQEgliEholi3dsvOk9xWXe4hIJmQc7CWPlQPeGMmOnwtGpLiNzktO1Z9u1pLvjcFT5f5vRpQlQJw5TJjYw4xg9aqBIBBEAy2pRB6lyw3b/wBoJp49Lk9ZB1HsWYhupq3gL5K41EyeZwZPUPkffFCouOISAOpCs9mjpE0ZwymU6Q2DAwdtjQdzbvg21KCYdStWn8IUSSVDJcmT9aw3ZgxclkOlQI3GVEgHYlnhg0jobbSUAGC34SksQPOVEhjk70Hd8OBV8Fs+7MAgQQ4d1aimCHVB+VAAtLQo3VggEaVqZKWCsFRBJLc3kKLHDFSX924EaAtwzSSzOS4BfZw+1F3OGSopAZKVDTrLFLFwTnsQlxgelS8U4s2tRRzgEMCbYEwVKJ27Zj5BnquFKkqgrKSEW0gsMJFxQAJYMWKlEqmWFV3iq2A5AKiHUpSWDEhkp1lRJlyQ00VwfHe9LLUtRUxGklnmIEwwclo6Cjj4fLMdKeXVygFpOUucnBn1oIrvlksnAJSsqTLAjTpKiynA+bmqv4e5auallam0lSQrWgdAohxhmY0dbsJJBCUhDhO7cgZ3VgMZ6lqgb9x0csKAUWJIEwFBmCvM0ARurUP6KbjQdWlJA1iQCS+7YJcGaV26Qpiu2kuAy35gcHST0fbrGKs4NXMghJUSSHQo6EsS5UpXxnywGo28SCDCY1fCgrVIB1KVIUS3KJ86Cvh+DUtMtpKWKSbiCWVhLcwyN9qFu2xzKOkOcE4DACVQ5IJl/OaKuXiEglB5UqCdKp1a1BUKY4GfSs+5x6wkrUkWt06hq3xpYl/XeggPDUElilWhJKdZ1bwFJH4d4IMVYPDlkN7wIASJZgiAzEn1w9E21XdIK0gIUC7sglI3SBKdpJlmqd/wy2SmNMPqdZBWks6gCwBBEnGKCP8ABB0hRcsU6i/1D9erms7ibN1ClJSjSQQp4UFNB0pJEB92xWlwfhrNqUfepWwu576VA/CGENQ3iNkIuTrL6WU6uQgcxksZ9ZoMm5xVxxrSVS2kpJYdlbGcB81JH9XXpWETIggAjcAvs3ntFaVtaydKi6wCQoFy242d2HyprPBFgoai3NICnLO57dqDJHhbSSFPgAg8gOZYBTAMBRKeHKFAlzpMOGKv7W0bPLtJFTPC6iouQXEJGTJM4xV3DgKtyvqClgTLTIBd1CBQZfEeHqZJWUhBcsyjqBLKcGXby8mqqzwItAaVA/1CGKQkMhJdOJDn6Vs8TYOoEupLaSUyokRCdpY/Oh7qCdKSVgnclGl8kl8P+VBkXOIBGpILQFAOlI7pJEbb1DiLRVpUoqkOACfhAbylhNbCuE0IKhJIExJP/HpVA4DXddRSkjnWz/CAHIYt6UGUq0xU4UkqA5lAKd/xOIIp1qAIc61hxqIIgs4gsJ3ArR4pKSlA0unmtw4EKhvMfWqOL8PKXAgABgAxDO+cnvQZ/EWH5ipR1d+npzBvtQ1xCXGHZz8Jdn3dxvjrRd26laAAoAwWYbAO+70PfsnIeAdifQbkdqAUXhOoEjcFMHq8lpnFWm7/AEykltagdMMWcDU52ct5mrLFhZgJJOHCi3ZxIqaOGUXLAl/+PXI22oBLjElgBsoGX0y4JjrVnCpeGEHYfkzO1TPCEGSA0yQVTEGY+VF8Fw5KksGxzDqD3nZqDofDvFighQcMRAVpBAOliwYj0/Wti3wXv0I0ruWQtBVptKATLEgpIIVhtqVKghb4OUsu4ICTzAuHJAlPedz2oviLQSypZSikpeHcAFy53kPNPSoCuH8MSqXILkRiHEAwDGe9aPEcKgFICGeHee85pUqAPiuHAIbB1EAgKZgeud/nUrYSQEKSkuUpwzatwKVKgXAccLpuoCQgWkKA09Apx9Q56vUkW2uhD/2yw+JclQjtSpUF6vDrd0EkYAGxxLyMzVXEezFhK0q0OXhyYIwZ+1NSoKLvhSFXCpWolMDmVDT16k1fa8Ht2rnK7LdwS4mSADs801KgfieBQpTEFi0PudwwcUVd4IITDklJLmcECX86elQYdux/UAXpV7xZEJCdMsGbpVvBXUKTcPuwCFBL+uaVKgMt+G2yUkJZRBGodHmMF6r4jgUAhkjLflSpUDjgUKYNpkCDnq4MF6HueCW03FJzOl486VKgr4Pwe30bmUGGPlWRxidCSRIBwoAwVYeIpUqAgcJbupCSgSEqczkY/wB0DxHhiUlgSx+mKVKgbjvCkhzlyElwHYDrWZxFjSHG46dCzUqVBbw/E+7WwD4M9WgsBWifBkXE+8MEgqIhsjHSlSoMzivArdtSmGEk4EgNDY60/DeFpAC3V8IIlm3YHYU9Kg//2Q=="/>
          <p:cNvSpPr>
            <a:spLocks noChangeAspect="1" noChangeArrowheads="1"/>
          </p:cNvSpPr>
          <p:nvPr/>
        </p:nvSpPr>
        <p:spPr bwMode="auto">
          <a:xfrm>
            <a:off x="0" y="-912813"/>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340" name="Picture 4" descr="http://www.english.illinois.edu/maps/civilwar/harves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546100" y="482601"/>
            <a:ext cx="6616700" cy="646331"/>
          </a:xfrm>
          <a:prstGeom prst="rect">
            <a:avLst/>
          </a:prstGeom>
          <a:noFill/>
        </p:spPr>
        <p:txBody>
          <a:bodyPr wrap="square" rtlCol="0">
            <a:spAutoFit/>
          </a:bodyPr>
          <a:lstStyle/>
          <a:p>
            <a:r>
              <a:rPr lang="en-US" sz="3600" b="1" dirty="0" smtClean="0">
                <a:solidFill>
                  <a:srgbClr val="FF0000"/>
                </a:solidFill>
                <a:latin typeface="Arial Unicode MS" pitchFamily="34" charset="-128"/>
                <a:ea typeface="Arial Unicode MS" pitchFamily="34" charset="-128"/>
                <a:cs typeface="Arial Unicode MS" pitchFamily="34" charset="-128"/>
              </a:rPr>
              <a:t>Gettysburg, </a:t>
            </a:r>
            <a:r>
              <a:rPr lang="en-US" sz="3600" dirty="0" smtClean="0">
                <a:solidFill>
                  <a:srgbClr val="FF0000"/>
                </a:solidFill>
                <a:latin typeface="Arial Unicode MS" pitchFamily="34" charset="-128"/>
                <a:ea typeface="Arial Unicode MS" pitchFamily="34" charset="-128"/>
                <a:cs typeface="Arial Unicode MS" pitchFamily="34" charset="-128"/>
              </a:rPr>
              <a:t>July 1-3, 1863</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067881"/>
          </a:xfrm>
          <a:effectLst/>
        </p:spPr>
        <p:txBody>
          <a:bodyPr/>
          <a:lstStyle/>
          <a:p>
            <a:r>
              <a:rPr lang="en-US" sz="4000" dirty="0" smtClean="0">
                <a:solidFill>
                  <a:srgbClr val="FF0000"/>
                </a:solidFill>
                <a:effectLst/>
                <a:latin typeface="Arial Unicode MS" pitchFamily="34" charset="-128"/>
                <a:ea typeface="Arial Unicode MS" pitchFamily="34" charset="-128"/>
                <a:cs typeface="Arial Unicode MS" pitchFamily="34" charset="-128"/>
              </a:rPr>
              <a:t>Gettysburg Address</a:t>
            </a:r>
            <a:endParaRPr lang="en-US" sz="4000" dirty="0">
              <a:solidFill>
                <a:srgbClr val="FF0000"/>
              </a:solidFill>
              <a:effectLst/>
              <a:latin typeface="Arial Unicode MS" pitchFamily="34" charset="-128"/>
              <a:ea typeface="Arial Unicode MS" pitchFamily="34" charset="-128"/>
              <a:cs typeface="Arial Unicode MS" pitchFamily="34" charset="-128"/>
            </a:endParaRPr>
          </a:p>
        </p:txBody>
      </p:sp>
      <p:pic>
        <p:nvPicPr>
          <p:cNvPr id="6" name="Content Placeholder 5" descr="lincoln-gettysburg.jp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3061" y="1438836"/>
            <a:ext cx="6086208" cy="5198447"/>
          </a:xfrm>
        </p:spPr>
      </p:pic>
      <p:sp>
        <p:nvSpPr>
          <p:cNvPr id="4" name="TextBox 3"/>
          <p:cNvSpPr txBox="1"/>
          <p:nvPr/>
        </p:nvSpPr>
        <p:spPr>
          <a:xfrm>
            <a:off x="6642100" y="1841500"/>
            <a:ext cx="2285999" cy="4031873"/>
          </a:xfrm>
          <a:prstGeom prst="rect">
            <a:avLst/>
          </a:prstGeom>
          <a:solidFill>
            <a:schemeClr val="bg1"/>
          </a:solidFill>
        </p:spPr>
        <p:txBody>
          <a:bodyPr wrap="square" rtlCol="0">
            <a:spAutoFit/>
          </a:bodyPr>
          <a:lstStyle/>
          <a:p>
            <a:r>
              <a:rPr lang="en-US" sz="3200" dirty="0" smtClean="0">
                <a:solidFill>
                  <a:srgbClr val="FF0000"/>
                </a:solidFill>
                <a:latin typeface="Arial Unicode MS" pitchFamily="34" charset="-128"/>
                <a:ea typeface="Arial Unicode MS" pitchFamily="34" charset="-128"/>
                <a:cs typeface="Arial Unicode MS" pitchFamily="34" charset="-128"/>
              </a:rPr>
              <a:t>Speech Lincoln gave to</a:t>
            </a:r>
          </a:p>
          <a:p>
            <a:r>
              <a:rPr lang="en-US" sz="3200" dirty="0" smtClean="0">
                <a:solidFill>
                  <a:srgbClr val="FF0000"/>
                </a:solidFill>
                <a:latin typeface="Arial Unicode MS" pitchFamily="34" charset="-128"/>
                <a:ea typeface="Arial Unicode MS" pitchFamily="34" charset="-128"/>
                <a:cs typeface="Arial Unicode MS" pitchFamily="34" charset="-128"/>
              </a:rPr>
              <a:t>dedicate a memorial</a:t>
            </a:r>
          </a:p>
          <a:p>
            <a:r>
              <a:rPr lang="en-US" sz="3200" dirty="0" smtClean="0">
                <a:solidFill>
                  <a:srgbClr val="FF0000"/>
                </a:solidFill>
                <a:latin typeface="Arial Unicode MS" pitchFamily="34" charset="-128"/>
                <a:ea typeface="Arial Unicode MS" pitchFamily="34" charset="-128"/>
                <a:cs typeface="Arial Unicode MS" pitchFamily="34" charset="-128"/>
              </a:rPr>
              <a:t>to those who died at </a:t>
            </a:r>
          </a:p>
          <a:p>
            <a:r>
              <a:rPr lang="en-US" sz="3200" dirty="0" smtClean="0">
                <a:solidFill>
                  <a:srgbClr val="FF0000"/>
                </a:solidFill>
                <a:latin typeface="Arial Unicode MS" pitchFamily="34" charset="-128"/>
                <a:ea typeface="Arial Unicode MS" pitchFamily="34" charset="-128"/>
                <a:cs typeface="Arial Unicode MS" pitchFamily="34" charset="-128"/>
              </a:rPr>
              <a:t>Gettysburg</a:t>
            </a:r>
            <a:endParaRPr lang="en-US" sz="3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345794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2" y="67236"/>
            <a:ext cx="9916511" cy="1335895"/>
          </a:xfrm>
        </p:spPr>
        <p:txBody>
          <a:bodyPr/>
          <a:lstStyle/>
          <a:p>
            <a:pPr algn="r"/>
            <a:r>
              <a:rPr lang="en-US" sz="3200" dirty="0" smtClean="0">
                <a:solidFill>
                  <a:srgbClr val="FF0000"/>
                </a:solidFill>
                <a:effectLst/>
                <a:latin typeface="Arial Unicode MS" pitchFamily="34" charset="-128"/>
                <a:ea typeface="Arial Unicode MS" pitchFamily="34" charset="-128"/>
                <a:cs typeface="Arial Unicode MS" pitchFamily="34" charset="-128"/>
              </a:rPr>
              <a:t>Battle of Fort Sumter</a:t>
            </a:r>
            <a:endParaRPr lang="en-US" sz="3200" dirty="0">
              <a:solidFill>
                <a:srgbClr val="FF0000"/>
              </a:solidFill>
              <a:effectLst/>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stretch>
            <a:fillRect/>
          </a:stretch>
        </p:blipFill>
        <p:spPr>
          <a:xfrm>
            <a:off x="3356875" y="1182414"/>
            <a:ext cx="5787125" cy="4883658"/>
          </a:xfrm>
          <a:prstGeom prst="rect">
            <a:avLst/>
          </a:prstGeom>
        </p:spPr>
      </p:pic>
      <p:sp>
        <p:nvSpPr>
          <p:cNvPr id="6" name="TextBox 5"/>
          <p:cNvSpPr txBox="1"/>
          <p:nvPr/>
        </p:nvSpPr>
        <p:spPr>
          <a:xfrm>
            <a:off x="58994" y="275770"/>
            <a:ext cx="3297882" cy="6370975"/>
          </a:xfrm>
          <a:prstGeom prst="rect">
            <a:avLst/>
          </a:prstGeom>
          <a:noFill/>
        </p:spPr>
        <p:txBody>
          <a:bodyPr wrap="square" rtlCol="0">
            <a:spAutoFit/>
          </a:bodyPr>
          <a:lstStyle/>
          <a:p>
            <a:pPr>
              <a:buFont typeface="Arial"/>
              <a:buChar char="•"/>
            </a:pPr>
            <a:r>
              <a:rPr lang="en-US" sz="2600" dirty="0" smtClean="0">
                <a:latin typeface="Arial Unicode MS" pitchFamily="34" charset="-128"/>
                <a:ea typeface="Arial Unicode MS" pitchFamily="34" charset="-128"/>
                <a:cs typeface="Arial Unicode MS" pitchFamily="34" charset="-128"/>
              </a:rPr>
              <a:t>Confederate States </a:t>
            </a:r>
            <a:r>
              <a:rPr lang="en-US" sz="2600" dirty="0" smtClean="0">
                <a:solidFill>
                  <a:srgbClr val="FF0000"/>
                </a:solidFill>
                <a:latin typeface="Arial Unicode MS" pitchFamily="34" charset="-128"/>
                <a:ea typeface="Arial Unicode MS" pitchFamily="34" charset="-128"/>
                <a:cs typeface="Arial Unicode MS" pitchFamily="34" charset="-128"/>
              </a:rPr>
              <a:t>demanded</a:t>
            </a:r>
            <a:r>
              <a:rPr lang="en-US" sz="2600" dirty="0" smtClean="0">
                <a:latin typeface="Arial Unicode MS" pitchFamily="34" charset="-128"/>
                <a:ea typeface="Arial Unicode MS" pitchFamily="34" charset="-128"/>
                <a:cs typeface="Arial Unicode MS" pitchFamily="34" charset="-128"/>
              </a:rPr>
              <a:t> the Union Army</a:t>
            </a:r>
            <a:r>
              <a:rPr lang="en-US" sz="2600" dirty="0" smtClean="0">
                <a:solidFill>
                  <a:srgbClr val="FF0000"/>
                </a:solidFill>
                <a:latin typeface="Arial Unicode MS" pitchFamily="34" charset="-128"/>
                <a:ea typeface="Arial Unicode MS" pitchFamily="34" charset="-128"/>
                <a:cs typeface="Arial Unicode MS" pitchFamily="34" charset="-128"/>
              </a:rPr>
              <a:t> abandon </a:t>
            </a:r>
            <a:r>
              <a:rPr lang="en-US" sz="2600" dirty="0" smtClean="0">
                <a:latin typeface="Arial Unicode MS" pitchFamily="34" charset="-128"/>
                <a:ea typeface="Arial Unicode MS" pitchFamily="34" charset="-128"/>
                <a:cs typeface="Arial Unicode MS" pitchFamily="34" charset="-128"/>
              </a:rPr>
              <a:t>Ft. Sumter in Charleston Harbor. </a:t>
            </a:r>
          </a:p>
          <a:p>
            <a:pPr>
              <a:buFont typeface="Arial"/>
              <a:buChar char="•"/>
            </a:pPr>
            <a:endParaRPr lang="en-US" sz="2600" dirty="0" smtClean="0">
              <a:latin typeface="Arial Unicode MS" pitchFamily="34" charset="-128"/>
              <a:ea typeface="Arial Unicode MS" pitchFamily="34" charset="-128"/>
              <a:cs typeface="Arial Unicode MS" pitchFamily="34" charset="-128"/>
            </a:endParaRPr>
          </a:p>
          <a:p>
            <a:pPr>
              <a:buFont typeface="Arial"/>
              <a:buChar char="•"/>
            </a:pPr>
            <a:r>
              <a:rPr lang="en-US" sz="2600" dirty="0" smtClean="0">
                <a:latin typeface="Arial Unicode MS" pitchFamily="34" charset="-128"/>
                <a:ea typeface="Arial Unicode MS" pitchFamily="34" charset="-128"/>
                <a:cs typeface="Arial Unicode MS" pitchFamily="34" charset="-128"/>
              </a:rPr>
              <a:t>It was considered a Confederate Fort. </a:t>
            </a:r>
          </a:p>
          <a:p>
            <a:pPr>
              <a:buFont typeface="Arial"/>
              <a:buChar char="•"/>
            </a:pPr>
            <a:endParaRPr lang="en-US" sz="2600" dirty="0" smtClean="0">
              <a:latin typeface="Arial Unicode MS" pitchFamily="34" charset="-128"/>
              <a:ea typeface="Arial Unicode MS" pitchFamily="34" charset="-128"/>
              <a:cs typeface="Arial Unicode MS" pitchFamily="34" charset="-128"/>
            </a:endParaRPr>
          </a:p>
          <a:p>
            <a:pPr>
              <a:buFont typeface="Arial"/>
              <a:buChar char="•"/>
            </a:pPr>
            <a:r>
              <a:rPr lang="en-US" sz="2600" dirty="0" smtClean="0">
                <a:latin typeface="Arial Unicode MS" pitchFamily="34" charset="-128"/>
                <a:ea typeface="Arial Unicode MS" pitchFamily="34" charset="-128"/>
                <a:cs typeface="Arial Unicode MS" pitchFamily="34" charset="-128"/>
              </a:rPr>
              <a:t>Confederate Forces surrounded Ft. Sumter. It’s </a:t>
            </a:r>
            <a:r>
              <a:rPr lang="en-US" sz="2600" dirty="0" smtClean="0">
                <a:solidFill>
                  <a:srgbClr val="FF0000"/>
                </a:solidFill>
                <a:latin typeface="Arial Unicode MS" pitchFamily="34" charset="-128"/>
                <a:ea typeface="Arial Unicode MS" pitchFamily="34" charset="-128"/>
                <a:cs typeface="Arial Unicode MS" pitchFamily="34" charset="-128"/>
              </a:rPr>
              <a:t>impossible</a:t>
            </a:r>
            <a:r>
              <a:rPr lang="en-US" sz="2600" dirty="0" smtClean="0">
                <a:latin typeface="Arial Unicode MS" pitchFamily="34" charset="-128"/>
                <a:ea typeface="Arial Unicode MS" pitchFamily="34" charset="-128"/>
                <a:cs typeface="Arial Unicode MS" pitchFamily="34" charset="-128"/>
              </a:rPr>
              <a:t> for Union soldiers to receive supplies.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229600" cy="1143000"/>
          </a:xfrm>
          <a:noFill/>
          <a:ln/>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en-US" sz="54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Gettysburg Address</a:t>
            </a:r>
          </a:p>
        </p:txBody>
      </p:sp>
      <p:sp>
        <p:nvSpPr>
          <p:cNvPr id="16387" name="Rectangle 3"/>
          <p:cNvSpPr>
            <a:spLocks noGrp="1" noChangeArrowheads="1"/>
          </p:cNvSpPr>
          <p:nvPr>
            <p:ph idx="4294967295"/>
          </p:nvPr>
        </p:nvSpPr>
        <p:spPr>
          <a:xfrm>
            <a:off x="2971800" y="1676400"/>
            <a:ext cx="6067425" cy="5181600"/>
          </a:xfrm>
        </p:spPr>
        <p:txBody>
          <a:bodyPr/>
          <a:lstStyle/>
          <a:p>
            <a:pPr>
              <a:lnSpc>
                <a:spcPct val="90000"/>
              </a:lnSpc>
            </a:pPr>
            <a:r>
              <a:rPr lang="en-US" sz="2000" b="1" dirty="0"/>
              <a:t>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r>
              <a:rPr lang="en-US" sz="2000" dirty="0"/>
              <a:t> </a:t>
            </a:r>
          </a:p>
          <a:p>
            <a:pPr lvl="4">
              <a:lnSpc>
                <a:spcPct val="90000"/>
              </a:lnSpc>
              <a:buFont typeface="Wingdings" pitchFamily="2" charset="2"/>
              <a:buNone/>
            </a:pPr>
            <a:r>
              <a:rPr lang="en-US" dirty="0"/>
              <a:t>                         Abe Lincoln</a:t>
            </a:r>
          </a:p>
        </p:txBody>
      </p:sp>
      <p:pic>
        <p:nvPicPr>
          <p:cNvPr id="16388" name="Picture 4" descr="gettysburg"/>
          <p:cNvPicPr>
            <a:picLocks noChangeAspect="1" noChangeArrowheads="1"/>
          </p:cNvPicPr>
          <p:nvPr/>
        </p:nvPicPr>
        <p:blipFill>
          <a:blip r:embed="rId3" cstate="print"/>
          <a:srcRect/>
          <a:stretch>
            <a:fillRect/>
          </a:stretch>
        </p:blipFill>
        <p:spPr bwMode="auto">
          <a:xfrm>
            <a:off x="228600" y="2286000"/>
            <a:ext cx="2965450" cy="423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6387">
                                            <p:txEl>
                                              <p:pRg st="0" end="0"/>
                                            </p:txEl>
                                          </p:spTgt>
                                        </p:tgtEl>
                                        <p:attrNameLst>
                                          <p:attrName>style.visibility</p:attrName>
                                        </p:attrNameLst>
                                      </p:cBhvr>
                                      <p:to>
                                        <p:strVal val="visible"/>
                                      </p:to>
                                    </p:set>
                                    <p:animEffect transition="in" filter="slide(fromBottom)">
                                      <p:cBhvr>
                                        <p:cTn id="19" dur="500"/>
                                        <p:tgtEl>
                                          <p:spTgt spid="1638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387">
                                            <p:txEl>
                                              <p:pRg st="1" end="1"/>
                                            </p:txEl>
                                          </p:spTgt>
                                        </p:tgtEl>
                                        <p:attrNameLst>
                                          <p:attrName>style.visibility</p:attrName>
                                        </p:attrNameLst>
                                      </p:cBhvr>
                                      <p:to>
                                        <p:strVal val="visible"/>
                                      </p:to>
                                    </p:set>
                                    <p:animEffect transition="in" filter="fade">
                                      <p:cBhvr>
                                        <p:cTn id="24" dur="2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toriesofusa.com/images/shermans-march-to-the-sea-1864.gif"/>
          <p:cNvPicPr>
            <a:picLocks noChangeAspect="1" noChangeArrowheads="1"/>
          </p:cNvPicPr>
          <p:nvPr/>
        </p:nvPicPr>
        <p:blipFill>
          <a:blip r:embed="rId3" cstate="print"/>
          <a:srcRect/>
          <a:stretch>
            <a:fillRect/>
          </a:stretch>
        </p:blipFill>
        <p:spPr bwMode="auto">
          <a:xfrm>
            <a:off x="177800" y="859770"/>
            <a:ext cx="5355897" cy="5880538"/>
          </a:xfrm>
          <a:prstGeom prst="rect">
            <a:avLst/>
          </a:prstGeom>
          <a:noFill/>
        </p:spPr>
      </p:pic>
      <p:sp>
        <p:nvSpPr>
          <p:cNvPr id="3" name="TextBox 2"/>
          <p:cNvSpPr txBox="1"/>
          <p:nvPr/>
        </p:nvSpPr>
        <p:spPr>
          <a:xfrm>
            <a:off x="5803899" y="523221"/>
            <a:ext cx="3119383" cy="5247590"/>
          </a:xfrm>
          <a:prstGeom prst="rect">
            <a:avLst/>
          </a:prstGeom>
          <a:noFill/>
        </p:spPr>
        <p:txBody>
          <a:bodyPr wrap="square" rtlCol="0">
            <a:spAutoFit/>
          </a:bodyPr>
          <a:lstStyle/>
          <a:p>
            <a:r>
              <a:rPr lang="en-US" sz="2300" b="1" dirty="0" smtClean="0">
                <a:latin typeface="Arial Unicode MS" pitchFamily="34" charset="-128"/>
                <a:ea typeface="Arial Unicode MS" pitchFamily="34" charset="-128"/>
                <a:cs typeface="Arial Unicode MS" pitchFamily="34" charset="-128"/>
              </a:rPr>
              <a:t>S</a:t>
            </a:r>
            <a:r>
              <a:rPr lang="en-US" sz="2100" b="1" dirty="0" smtClean="0">
                <a:latin typeface="Arial Unicode MS" pitchFamily="34" charset="-128"/>
                <a:ea typeface="Arial Unicode MS" pitchFamily="34" charset="-128"/>
                <a:cs typeface="Arial Unicode MS" pitchFamily="34" charset="-128"/>
              </a:rPr>
              <a:t>corched Earth/Total War policy</a:t>
            </a:r>
          </a:p>
          <a:p>
            <a:endParaRPr lang="en-US" sz="2100" b="1" dirty="0" smtClean="0">
              <a:latin typeface="Arial Unicode MS" pitchFamily="34" charset="-128"/>
              <a:ea typeface="Arial Unicode MS" pitchFamily="34" charset="-128"/>
              <a:cs typeface="Arial Unicode MS" pitchFamily="34" charset="-128"/>
            </a:endParaRPr>
          </a:p>
          <a:p>
            <a:r>
              <a:rPr lang="en-US" sz="2100" b="1" dirty="0" smtClean="0">
                <a:latin typeface="Arial Unicode MS" pitchFamily="34" charset="-128"/>
                <a:ea typeface="Arial Unicode MS" pitchFamily="34" charset="-128"/>
                <a:cs typeface="Arial Unicode MS" pitchFamily="34" charset="-128"/>
              </a:rPr>
              <a:t>Destroyed everything 50 miles of their march railroads, crops, homes, livestock, buildings</a:t>
            </a:r>
          </a:p>
          <a:p>
            <a:endParaRPr lang="en-US" sz="2100" b="1" dirty="0" smtClean="0">
              <a:latin typeface="Arial Unicode MS" pitchFamily="34" charset="-128"/>
              <a:ea typeface="Arial Unicode MS" pitchFamily="34" charset="-128"/>
              <a:cs typeface="Arial Unicode MS" pitchFamily="34" charset="-128"/>
            </a:endParaRPr>
          </a:p>
          <a:p>
            <a:r>
              <a:rPr lang="en-US" sz="2100" b="1" dirty="0" smtClean="0">
                <a:latin typeface="Arial Unicode MS" pitchFamily="34" charset="-128"/>
                <a:ea typeface="Arial Unicode MS" pitchFamily="34" charset="-128"/>
                <a:cs typeface="Arial Unicode MS" pitchFamily="34" charset="-128"/>
              </a:rPr>
              <a:t>Intended to put pressure on Lee up North</a:t>
            </a:r>
          </a:p>
          <a:p>
            <a:endParaRPr lang="en-US" sz="2100" b="1" dirty="0" smtClean="0">
              <a:latin typeface="Arial Unicode MS" pitchFamily="34" charset="-128"/>
              <a:ea typeface="Arial Unicode MS" pitchFamily="34" charset="-128"/>
              <a:cs typeface="Arial Unicode MS" pitchFamily="34" charset="-128"/>
            </a:endParaRPr>
          </a:p>
          <a:p>
            <a:r>
              <a:rPr lang="en-US" sz="2100" b="1" dirty="0" smtClean="0">
                <a:latin typeface="Arial Unicode MS" pitchFamily="34" charset="-128"/>
                <a:ea typeface="Arial Unicode MS" pitchFamily="34" charset="-128"/>
                <a:cs typeface="Arial Unicode MS" pitchFamily="34" charset="-128"/>
              </a:rPr>
              <a:t>Taking over Atlanta helped ensure the re-election of Lincoln and cripple the south more.</a:t>
            </a:r>
          </a:p>
          <a:p>
            <a:endParaRPr lang="en-US" dirty="0" smtClean="0"/>
          </a:p>
        </p:txBody>
      </p:sp>
      <p:sp>
        <p:nvSpPr>
          <p:cNvPr id="4" name="TextBox 3"/>
          <p:cNvSpPr txBox="1"/>
          <p:nvPr/>
        </p:nvSpPr>
        <p:spPr>
          <a:xfrm>
            <a:off x="177800" y="126124"/>
            <a:ext cx="5355897" cy="584775"/>
          </a:xfrm>
          <a:prstGeom prst="rect">
            <a:avLst/>
          </a:prstGeom>
          <a:solidFill>
            <a:schemeClr val="bg1"/>
          </a:solidFill>
          <a:ln>
            <a:solidFill>
              <a:schemeClr val="tx1"/>
            </a:solidFill>
          </a:ln>
        </p:spPr>
        <p:txBody>
          <a:bodyPr wrap="square" rtlCol="0">
            <a:spAutoFit/>
          </a:bodyPr>
          <a:lstStyle/>
          <a:p>
            <a:pPr algn="ctr"/>
            <a:r>
              <a:rPr lang="en-US" sz="3200" b="1" dirty="0" smtClean="0">
                <a:solidFill>
                  <a:srgbClr val="FF0000"/>
                </a:solidFill>
                <a:latin typeface="Arial Unicode MS" pitchFamily="34" charset="-128"/>
                <a:ea typeface="Arial Unicode MS" pitchFamily="34" charset="-128"/>
                <a:cs typeface="Arial Unicode MS" pitchFamily="34" charset="-128"/>
              </a:rPr>
              <a:t>Sherman’s March to the Sea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68014"/>
            <a:ext cx="8331200" cy="599089"/>
          </a:xfrm>
          <a:solidFill>
            <a:srgbClr val="FFCC99"/>
          </a:solidFill>
          <a:ln>
            <a:solidFill>
              <a:schemeClr val="tx1"/>
            </a:solidFill>
          </a:ln>
          <a:effectLst/>
        </p:spPr>
        <p:txBody>
          <a:bodyPr>
            <a:normAutofit fontScale="90000"/>
          </a:bodyPr>
          <a:lstStyle/>
          <a:p>
            <a:pPr algn="ctr"/>
            <a:r>
              <a:rPr lang="en-US" sz="3600" b="1" i="1" dirty="0" smtClean="0">
                <a:solidFill>
                  <a:srgbClr val="FF0000"/>
                </a:solidFill>
                <a:effectLst/>
                <a:latin typeface="Arial Unicode MS" pitchFamily="34" charset="-128"/>
                <a:ea typeface="Arial Unicode MS" pitchFamily="34" charset="-128"/>
                <a:cs typeface="Arial Unicode MS" pitchFamily="34" charset="-128"/>
              </a:rPr>
              <a:t>Atlanta Destroyed by Sherman</a:t>
            </a:r>
            <a:endParaRPr lang="en-US" sz="3600" b="1" i="1" dirty="0">
              <a:solidFill>
                <a:srgbClr val="FF0000"/>
              </a:solidFill>
              <a:effectLst/>
              <a:latin typeface="Arial Unicode MS" pitchFamily="34" charset="-128"/>
              <a:ea typeface="Arial Unicode MS" pitchFamily="34" charset="-128"/>
              <a:cs typeface="Arial Unicode MS" pitchFamily="34" charset="-128"/>
            </a:endParaRPr>
          </a:p>
        </p:txBody>
      </p:sp>
      <p:pic>
        <p:nvPicPr>
          <p:cNvPr id="4" name="Content Placeholder 3" descr="American_Civil_War_Timeline_and_Battle_for_Columbia_html_6b7c938.gif"/>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9187" y="1056290"/>
            <a:ext cx="8734096" cy="5433409"/>
          </a:xfrm>
        </p:spPr>
      </p:pic>
    </p:spTree>
    <p:extLst>
      <p:ext uri="{BB962C8B-B14F-4D97-AF65-F5344CB8AC3E}">
        <p14:creationId xmlns="" xmlns:p14="http://schemas.microsoft.com/office/powerpoint/2010/main" val="1750474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81000" y="0"/>
            <a:ext cx="8458200" cy="646331"/>
          </a:xfrm>
          <a:prstGeom prst="rect">
            <a:avLst/>
          </a:prstGeom>
          <a:noFill/>
          <a:ln>
            <a:noFill/>
          </a:ln>
          <a:effectLst/>
          <a:extLst>
            <a:ext uri="{909E8E84-426E-40DD-AFC4-6F175D3DCCD1}"/>
            <a:ext uri="{91240B29-F687-4F45-9708-019B960494DF}"/>
          </a:extLst>
        </p:spPr>
        <p:txBody>
          <a:bodyPr wrap="square">
            <a:spAutoFit/>
          </a:bodyPr>
          <a:lstStyle/>
          <a:p>
            <a:pPr algn="ctr">
              <a:spcBef>
                <a:spcPct val="50000"/>
              </a:spcBef>
              <a:defRPr/>
            </a:pPr>
            <a:r>
              <a:rPr lang="en-US" sz="3600" b="1" dirty="0">
                <a:latin typeface="Arial Unicode MS" pitchFamily="34" charset="-128"/>
                <a:ea typeface="Arial Unicode MS" pitchFamily="34" charset="-128"/>
                <a:cs typeface="Arial Unicode MS" pitchFamily="34" charset="-128"/>
              </a:rPr>
              <a:t>Surrender at </a:t>
            </a:r>
            <a:r>
              <a:rPr lang="en-US" sz="3600" b="1" dirty="0" smtClean="0">
                <a:latin typeface="Arial Unicode MS" pitchFamily="34" charset="-128"/>
                <a:ea typeface="Arial Unicode MS" pitchFamily="34" charset="-128"/>
                <a:cs typeface="Arial Unicode MS" pitchFamily="34" charset="-128"/>
              </a:rPr>
              <a:t>Appomattox April, 1865 </a:t>
            </a:r>
            <a:endParaRPr lang="en-US" sz="3600" b="1" dirty="0">
              <a:latin typeface="Arial Unicode MS" pitchFamily="34" charset="-128"/>
              <a:ea typeface="Arial Unicode MS" pitchFamily="34" charset="-128"/>
              <a:cs typeface="Arial Unicode MS" pitchFamily="34" charset="-128"/>
            </a:endParaRPr>
          </a:p>
        </p:txBody>
      </p:sp>
      <p:pic>
        <p:nvPicPr>
          <p:cNvPr id="55299" name="Picture 5" descr="AppomattoxCourtHouse"/>
          <p:cNvPicPr>
            <a:picLocks noChangeAspect="1" noChangeArrowheads="1"/>
          </p:cNvPicPr>
          <p:nvPr/>
        </p:nvPicPr>
        <p:blipFill>
          <a:blip r:embed="rId2">
            <a:lum bright="-6000" contrast="6000"/>
          </a:blip>
          <a:srcRect/>
          <a:stretch>
            <a:fillRect/>
          </a:stretch>
        </p:blipFill>
        <p:spPr bwMode="auto">
          <a:xfrm>
            <a:off x="381000" y="830997"/>
            <a:ext cx="4114800" cy="3151188"/>
          </a:xfrm>
          <a:prstGeom prst="rect">
            <a:avLst/>
          </a:prstGeom>
          <a:noFill/>
          <a:ln w="9525">
            <a:solidFill>
              <a:schemeClr val="bg1"/>
            </a:solidFill>
            <a:miter lim="800000"/>
            <a:headEnd/>
            <a:tailEnd/>
          </a:ln>
        </p:spPr>
      </p:pic>
      <p:pic>
        <p:nvPicPr>
          <p:cNvPr id="55300" name="Picture 7" descr="1865_Appomattox_Lees_Surrender_1867_Painting"/>
          <p:cNvPicPr>
            <a:picLocks noChangeAspect="1" noChangeArrowheads="1"/>
          </p:cNvPicPr>
          <p:nvPr/>
        </p:nvPicPr>
        <p:blipFill>
          <a:blip r:embed="rId3">
            <a:lum bright="-6000" contrast="6000"/>
          </a:blip>
          <a:srcRect l="1257" t="3230" r="1259" b="4462"/>
          <a:stretch>
            <a:fillRect/>
          </a:stretch>
        </p:blipFill>
        <p:spPr bwMode="auto">
          <a:xfrm>
            <a:off x="4572000" y="830997"/>
            <a:ext cx="4267200" cy="3151188"/>
          </a:xfrm>
          <a:prstGeom prst="rect">
            <a:avLst/>
          </a:prstGeom>
          <a:noFill/>
          <a:ln w="9525">
            <a:solidFill>
              <a:schemeClr val="bg1"/>
            </a:solidFill>
            <a:miter lim="800000"/>
            <a:headEnd/>
            <a:tailEnd/>
          </a:ln>
        </p:spPr>
      </p:pic>
      <p:sp>
        <p:nvSpPr>
          <p:cNvPr id="5" name="Rectangle 4"/>
          <p:cNvSpPr/>
          <p:nvPr/>
        </p:nvSpPr>
        <p:spPr>
          <a:xfrm>
            <a:off x="152400" y="4180113"/>
            <a:ext cx="8686800" cy="2462213"/>
          </a:xfrm>
          <a:prstGeom prst="rect">
            <a:avLst/>
          </a:prstGeom>
        </p:spPr>
        <p:txBody>
          <a:bodyPr wrap="square">
            <a:spAutoFit/>
          </a:bodyPr>
          <a:lstStyle/>
          <a:p>
            <a:pPr algn="ctr"/>
            <a:r>
              <a:rPr lang="en-US" sz="2200" b="1" dirty="0" smtClean="0">
                <a:solidFill>
                  <a:srgbClr val="FF0000"/>
                </a:solidFill>
                <a:latin typeface="Arial Unicode MS" pitchFamily="34" charset="-128"/>
                <a:ea typeface="Arial Unicode MS" pitchFamily="34" charset="-128"/>
                <a:cs typeface="Arial Unicode MS" pitchFamily="34" charset="-128"/>
              </a:rPr>
              <a:t>Richmond (the south’s capital) fell in April 1865</a:t>
            </a:r>
          </a:p>
          <a:p>
            <a:pPr algn="ctr"/>
            <a:r>
              <a:rPr lang="en-US" sz="2200" b="1" dirty="0" smtClean="0">
                <a:solidFill>
                  <a:srgbClr val="FF0000"/>
                </a:solidFill>
                <a:latin typeface="Arial Unicode MS" pitchFamily="34" charset="-128"/>
                <a:ea typeface="Arial Unicode MS" pitchFamily="34" charset="-128"/>
                <a:cs typeface="Arial Unicode MS" pitchFamily="34" charset="-128"/>
              </a:rPr>
              <a:t>Lee fled Richmond.  Grant caught Lee at Appomattox.  </a:t>
            </a:r>
          </a:p>
          <a:p>
            <a:pPr algn="ctr"/>
            <a:r>
              <a:rPr lang="en-US" sz="2200" b="1" dirty="0" smtClean="0">
                <a:solidFill>
                  <a:srgbClr val="FF0000"/>
                </a:solidFill>
                <a:latin typeface="Arial Unicode MS" pitchFamily="34" charset="-128"/>
                <a:ea typeface="Arial Unicode MS" pitchFamily="34" charset="-128"/>
                <a:cs typeface="Arial Unicode MS" pitchFamily="34" charset="-128"/>
              </a:rPr>
              <a:t>Lee surrendered with dignity Grant allowed rebel soldiers to go home</a:t>
            </a:r>
          </a:p>
          <a:p>
            <a:pPr algn="ctr"/>
            <a:r>
              <a:rPr lang="en-US" sz="2200" b="1" dirty="0" smtClean="0">
                <a:solidFill>
                  <a:srgbClr val="FF0000"/>
                </a:solidFill>
                <a:latin typeface="Arial Unicode MS" pitchFamily="34" charset="-128"/>
                <a:ea typeface="Arial Unicode MS" pitchFamily="34" charset="-128"/>
                <a:cs typeface="Arial Unicode MS" pitchFamily="34" charset="-128"/>
              </a:rPr>
              <a:t>Lincoln announced there would be </a:t>
            </a:r>
            <a:r>
              <a:rPr lang="en-US" sz="2200" b="1" dirty="0" smtClean="0">
                <a:latin typeface="Arial Unicode MS" pitchFamily="34" charset="-128"/>
                <a:ea typeface="Arial Unicode MS" pitchFamily="34" charset="-128"/>
                <a:cs typeface="Arial Unicode MS" pitchFamily="34" charset="-128"/>
              </a:rPr>
              <a:t>“malice toward none” </a:t>
            </a:r>
            <a:r>
              <a:rPr lang="en-US" sz="2200" b="1" dirty="0" smtClean="0">
                <a:solidFill>
                  <a:srgbClr val="FF0000"/>
                </a:solidFill>
                <a:latin typeface="Arial Unicode MS" pitchFamily="34" charset="-128"/>
                <a:ea typeface="Arial Unicode MS" pitchFamily="34" charset="-128"/>
                <a:cs typeface="Arial Unicode MS" pitchFamily="34" charset="-128"/>
              </a:rPr>
              <a:t>– meaning the victorious north would not take revenge on the south</a:t>
            </a:r>
          </a:p>
          <a:p>
            <a:pPr algn="ctr"/>
            <a:r>
              <a:rPr lang="en-US" sz="2200" b="1" dirty="0" smtClean="0">
                <a:solidFill>
                  <a:srgbClr val="FF0000"/>
                </a:solidFill>
                <a:latin typeface="Arial Unicode MS" pitchFamily="34" charset="-128"/>
                <a:ea typeface="Arial Unicode MS" pitchFamily="34" charset="-128"/>
                <a:cs typeface="Arial Unicode MS" pitchFamily="34" charset="-128"/>
              </a:rPr>
              <a:t>Lincoln assassinated five days later.</a:t>
            </a:r>
            <a:endParaRPr lang="en-US" sz="2200" b="1" dirty="0">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204952"/>
            <a:ext cx="8382000" cy="769441"/>
          </a:xfrm>
          <a:prstGeom prst="rect">
            <a:avLst/>
          </a:prstGeom>
          <a:solidFill>
            <a:schemeClr val="bg1"/>
          </a:solidFill>
          <a:ln>
            <a:solidFill>
              <a:schemeClr val="tx1"/>
            </a:solidFill>
          </a:ln>
          <a:effectLst/>
          <a:extLst>
            <a:ext uri="{909E8E84-426E-40DD-AFC4-6F175D3DCCD1}"/>
            <a:ext uri="{91240B29-F687-4F45-9708-019B960494DF}"/>
          </a:extLst>
        </p:spPr>
        <p:txBody>
          <a:bodyPr wrap="square">
            <a:spAutoFit/>
          </a:bodyPr>
          <a:lstStyle/>
          <a:p>
            <a:pPr algn="ctr">
              <a:spcBef>
                <a:spcPct val="50000"/>
              </a:spcBef>
              <a:defRPr/>
            </a:pPr>
            <a:r>
              <a:rPr lang="en-US" sz="4400" dirty="0">
                <a:solidFill>
                  <a:srgbClr val="D42800"/>
                </a:solidFill>
                <a:latin typeface="Arial Unicode MS" pitchFamily="34" charset="-128"/>
                <a:ea typeface="Arial Unicode MS" pitchFamily="34" charset="-128"/>
                <a:cs typeface="Arial Unicode MS" pitchFamily="34" charset="-128"/>
              </a:rPr>
              <a:t>Casualties on Both Sides</a:t>
            </a:r>
          </a:p>
        </p:txBody>
      </p:sp>
      <p:pic>
        <p:nvPicPr>
          <p:cNvPr id="56323" name="Picture 4" descr="MART"/>
          <p:cNvPicPr>
            <a:picLocks noChangeAspect="1" noChangeArrowheads="1"/>
          </p:cNvPicPr>
          <p:nvPr/>
        </p:nvPicPr>
        <p:blipFill>
          <a:blip r:embed="rId2">
            <a:lum bright="-12000" contrast="18000"/>
          </a:blip>
          <a:srcRect b="15945"/>
          <a:stretch>
            <a:fillRect/>
          </a:stretch>
        </p:blipFill>
        <p:spPr bwMode="auto">
          <a:xfrm>
            <a:off x="0" y="1166648"/>
            <a:ext cx="9144000" cy="569135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1" y="188686"/>
            <a:ext cx="3950935" cy="2786743"/>
          </a:xfrm>
        </p:spPr>
        <p:txBody>
          <a:bodyPr>
            <a:normAutofit fontScale="47500" lnSpcReduction="20000"/>
          </a:bodyPr>
          <a:lstStyle/>
          <a:p>
            <a:pPr>
              <a:buNone/>
            </a:pPr>
            <a:r>
              <a:rPr lang="en-US" sz="5100" b="1" dirty="0" smtClean="0">
                <a:latin typeface="Arial" pitchFamily="34" charset="0"/>
                <a:cs typeface="Arial" pitchFamily="34" charset="0"/>
              </a:rPr>
              <a:t>Many soldiers, died</a:t>
            </a:r>
          </a:p>
          <a:p>
            <a:pPr>
              <a:buNone/>
            </a:pPr>
            <a:r>
              <a:rPr lang="en-US" sz="5100" b="1" dirty="0" smtClean="0">
                <a:latin typeface="Arial" pitchFamily="34" charset="0"/>
                <a:cs typeface="Arial" pitchFamily="34" charset="0"/>
              </a:rPr>
              <a:t>from infection from</a:t>
            </a:r>
          </a:p>
          <a:p>
            <a:pPr>
              <a:buNone/>
            </a:pPr>
            <a:r>
              <a:rPr lang="en-US" sz="5100" b="1" dirty="0" smtClean="0">
                <a:latin typeface="Arial" pitchFamily="34" charset="0"/>
                <a:cs typeface="Arial" pitchFamily="34" charset="0"/>
              </a:rPr>
              <a:t>their wounds and</a:t>
            </a:r>
          </a:p>
          <a:p>
            <a:pPr>
              <a:buNone/>
            </a:pPr>
            <a:r>
              <a:rPr lang="en-US" sz="5100" b="1" dirty="0" smtClean="0">
                <a:latin typeface="Arial" pitchFamily="34" charset="0"/>
                <a:cs typeface="Arial" pitchFamily="34" charset="0"/>
              </a:rPr>
              <a:t>disease than from</a:t>
            </a:r>
          </a:p>
          <a:p>
            <a:pPr>
              <a:buNone/>
            </a:pPr>
            <a:r>
              <a:rPr lang="en-US" sz="5100" b="1" dirty="0" smtClean="0">
                <a:latin typeface="Arial" pitchFamily="34" charset="0"/>
                <a:cs typeface="Arial" pitchFamily="34" charset="0"/>
              </a:rPr>
              <a:t>the actual battle</a:t>
            </a:r>
          </a:p>
          <a:p>
            <a:pPr>
              <a:buNone/>
            </a:pPr>
            <a:r>
              <a:rPr lang="en-US" sz="5100" b="1" dirty="0" smtClean="0">
                <a:latin typeface="Arial" pitchFamily="34" charset="0"/>
                <a:cs typeface="Arial" pitchFamily="34" charset="0"/>
              </a:rPr>
              <a:t>field conflicts.</a:t>
            </a:r>
          </a:p>
          <a:p>
            <a:pPr>
              <a:buNone/>
            </a:pPr>
            <a:endParaRPr lang="en-US" b="1" dirty="0" smtClean="0">
              <a:latin typeface="Arial" pitchFamily="34" charset="0"/>
              <a:cs typeface="Arial" pitchFamily="34" charset="0"/>
            </a:endParaRPr>
          </a:p>
          <a:p>
            <a:pPr>
              <a:buNone/>
            </a:pPr>
            <a:endParaRPr lang="en-US" sz="1400" dirty="0" smtClean="0">
              <a:solidFill>
                <a:srgbClr val="FF0000"/>
              </a:solidFill>
              <a:latin typeface="Arial" pitchFamily="34" charset="0"/>
              <a:cs typeface="Arial" pitchFamily="34" charset="0"/>
            </a:endParaRPr>
          </a:p>
          <a:p>
            <a:pPr>
              <a:buNone/>
            </a:pPr>
            <a:r>
              <a:rPr lang="en-US" sz="3100" b="1" dirty="0" smtClean="0">
                <a:solidFill>
                  <a:srgbClr val="FF0000"/>
                </a:solidFill>
                <a:latin typeface="Arial" pitchFamily="34" charset="0"/>
                <a:cs typeface="Arial" pitchFamily="34" charset="0"/>
              </a:rPr>
              <a:t>Surgical tent set up outside battle field</a:t>
            </a:r>
            <a:endParaRPr lang="en-US" sz="3100" b="1" dirty="0">
              <a:solidFill>
                <a:srgbClr val="FF0000"/>
              </a:solidFill>
              <a:latin typeface="Arial" pitchFamily="34" charset="0"/>
              <a:cs typeface="Arial" pitchFamily="34" charset="0"/>
            </a:endParaRPr>
          </a:p>
        </p:txBody>
      </p:sp>
      <p:pic>
        <p:nvPicPr>
          <p:cNvPr id="5" name="Content Placeholder 4" descr="civil war limbs.jpg"/>
          <p:cNvPicPr>
            <a:picLocks noGrp="1" noChangeAspect="1"/>
          </p:cNvPicPr>
          <p:nvPr>
            <p:ph sz="half" idx="2"/>
          </p:nvPr>
        </p:nvPicPr>
        <p:blipFill>
          <a:blip r:embed="rId2"/>
          <a:stretch>
            <a:fillRect/>
          </a:stretch>
        </p:blipFill>
        <p:spPr>
          <a:xfrm>
            <a:off x="-1" y="3468914"/>
            <a:ext cx="4557487" cy="3389086"/>
          </a:xfrm>
        </p:spPr>
      </p:pic>
      <p:pic>
        <p:nvPicPr>
          <p:cNvPr id="6" name="Picture 5" descr="Civil War Surgery in Field Hospital.JPG"/>
          <p:cNvPicPr>
            <a:picLocks noChangeAspect="1"/>
          </p:cNvPicPr>
          <p:nvPr/>
        </p:nvPicPr>
        <p:blipFill>
          <a:blip r:embed="rId3"/>
          <a:stretch>
            <a:fillRect/>
          </a:stretch>
        </p:blipFill>
        <p:spPr>
          <a:xfrm>
            <a:off x="4252686" y="-1"/>
            <a:ext cx="4891314" cy="5849257"/>
          </a:xfrm>
          <a:prstGeom prst="rect">
            <a:avLst/>
          </a:prstGeom>
        </p:spPr>
      </p:pic>
      <p:sp>
        <p:nvSpPr>
          <p:cNvPr id="9" name="TextBox 8"/>
          <p:cNvSpPr txBox="1"/>
          <p:nvPr/>
        </p:nvSpPr>
        <p:spPr>
          <a:xfrm>
            <a:off x="4557486" y="6023429"/>
            <a:ext cx="4339771" cy="830997"/>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Limbs piled up from amputations </a:t>
            </a:r>
            <a:endParaRPr lang="en-US" sz="2400" b="1" dirty="0">
              <a:solidFill>
                <a:srgbClr val="FF0000"/>
              </a:solidFill>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189186"/>
            <a:ext cx="8382000" cy="400110"/>
          </a:xfrm>
          <a:prstGeom prst="rect">
            <a:avLst/>
          </a:prstGeom>
          <a:noFill/>
          <a:ln>
            <a:noFill/>
          </a:ln>
          <a:effectLst/>
          <a:extLst>
            <a:ext uri="{909E8E84-426E-40DD-AFC4-6F175D3DCCD1}"/>
            <a:ext uri="{91240B29-F687-4F45-9708-019B960494DF}"/>
          </a:extLst>
        </p:spPr>
        <p:txBody>
          <a:bodyPr wrap="square">
            <a:spAutoFit/>
          </a:bodyPr>
          <a:lstStyle/>
          <a:p>
            <a:pPr algn="ctr">
              <a:spcBef>
                <a:spcPct val="50000"/>
              </a:spcBef>
              <a:defRPr/>
            </a:pPr>
            <a:r>
              <a:rPr lang="en-US" sz="2000" b="1" dirty="0">
                <a:solidFill>
                  <a:srgbClr val="D42800"/>
                </a:solidFill>
                <a:latin typeface="Arial Unicode MS" pitchFamily="34" charset="-128"/>
                <a:ea typeface="Arial Unicode MS" pitchFamily="34" charset="-128"/>
                <a:cs typeface="Arial Unicode MS" pitchFamily="34" charset="-128"/>
              </a:rPr>
              <a:t>Civil War </a:t>
            </a:r>
            <a:r>
              <a:rPr lang="en-US" sz="2000" b="1" dirty="0" smtClean="0">
                <a:solidFill>
                  <a:srgbClr val="D42800"/>
                </a:solidFill>
                <a:latin typeface="Arial Unicode MS" pitchFamily="34" charset="-128"/>
                <a:ea typeface="Arial Unicode MS" pitchFamily="34" charset="-128"/>
                <a:cs typeface="Arial Unicode MS" pitchFamily="34" charset="-128"/>
              </a:rPr>
              <a:t>Casualties in </a:t>
            </a:r>
            <a:r>
              <a:rPr lang="en-US" sz="2000" b="1" dirty="0">
                <a:solidFill>
                  <a:srgbClr val="D42800"/>
                </a:solidFill>
                <a:latin typeface="Arial Unicode MS" pitchFamily="34" charset="-128"/>
                <a:ea typeface="Arial Unicode MS" pitchFamily="34" charset="-128"/>
                <a:cs typeface="Arial Unicode MS" pitchFamily="34" charset="-128"/>
              </a:rPr>
              <a:t>Comparison to Other Wars</a:t>
            </a:r>
          </a:p>
        </p:txBody>
      </p:sp>
      <p:pic>
        <p:nvPicPr>
          <p:cNvPr id="57347" name="Picture 5" descr="304690_la_15_03"/>
          <p:cNvPicPr>
            <a:picLocks noChangeAspect="1" noChangeArrowheads="1"/>
          </p:cNvPicPr>
          <p:nvPr/>
        </p:nvPicPr>
        <p:blipFill>
          <a:blip r:embed="rId2">
            <a:lum bright="-12000" contrast="18000"/>
          </a:blip>
          <a:srcRect/>
          <a:stretch>
            <a:fillRect/>
          </a:stretch>
        </p:blipFill>
        <p:spPr bwMode="auto">
          <a:xfrm>
            <a:off x="381001" y="812801"/>
            <a:ext cx="8382000" cy="5682592"/>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299545" y="1"/>
            <a:ext cx="8592207" cy="1150882"/>
          </a:xfrm>
        </p:spPr>
        <p:txBody>
          <a:bodyPr/>
          <a:lstStyle/>
          <a:p>
            <a:pPr algn="ctr" eaLnBrk="1" hangingPunct="1"/>
            <a:r>
              <a:rPr lang="en-US" sz="3200" b="1" dirty="0" smtClean="0">
                <a:solidFill>
                  <a:srgbClr val="FF0000"/>
                </a:solidFill>
                <a:effectLst/>
                <a:latin typeface="Arial Unicode MS" pitchFamily="34" charset="-128"/>
                <a:ea typeface="Arial Unicode MS" pitchFamily="34" charset="-128"/>
                <a:cs typeface="Arial Unicode MS" pitchFamily="34" charset="-128"/>
              </a:rPr>
              <a:t>Important Civil War Battles &amp; Events</a:t>
            </a:r>
          </a:p>
        </p:txBody>
      </p:sp>
      <p:sp>
        <p:nvSpPr>
          <p:cNvPr id="22532" name="Rectangle 4"/>
          <p:cNvSpPr>
            <a:spLocks noGrp="1" noChangeArrowheads="1"/>
          </p:cNvSpPr>
          <p:nvPr>
            <p:ph type="body" sz="half" idx="1"/>
          </p:nvPr>
        </p:nvSpPr>
        <p:spPr>
          <a:xfrm>
            <a:off x="299545" y="1509486"/>
            <a:ext cx="8592207" cy="4862285"/>
          </a:xfrm>
          <a:solidFill>
            <a:schemeClr val="bg1"/>
          </a:solidFill>
          <a:ln w="28575">
            <a:solidFill>
              <a:schemeClr val="tx1"/>
            </a:solidFill>
          </a:ln>
        </p:spPr>
        <p:txBody>
          <a:bodyPr>
            <a:noAutofit/>
          </a:bodyPr>
          <a:lstStyle/>
          <a:p>
            <a:pPr eaLnBrk="1" hangingPunct="1">
              <a:lnSpc>
                <a:spcPct val="90000"/>
              </a:lnSpc>
              <a:buNone/>
            </a:pPr>
            <a:endParaRPr lang="en-US" sz="2000" b="1" dirty="0" smtClean="0">
              <a:latin typeface="Arial Unicode MS" pitchFamily="34" charset="-128"/>
              <a:ea typeface="Arial Unicode MS" pitchFamily="34" charset="-128"/>
              <a:cs typeface="Arial Unicode MS" pitchFamily="34" charset="-128"/>
            </a:endParaRP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Fort Sumter				April 12, 1861</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Bull Run #1				July 21, 1861</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Naval Battle				March 9, 1861</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Shiloh					April 6, 1862</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New Orleans				April 25, 1862</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Antietam				September 17, 1862</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Emancipation Proclamation		January 1, 1863</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Gettysburg &amp; Vicksburg 		July 1, 1863</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Gettysburg Address			November 19, 1863</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“March to the Sea” 			Summer, 1864</a:t>
            </a:r>
          </a:p>
          <a:p>
            <a:pPr eaLnBrk="1" hangingPunct="1">
              <a:lnSpc>
                <a:spcPct val="90000"/>
              </a:lnSpc>
              <a:buNone/>
            </a:pPr>
            <a:r>
              <a:rPr lang="en-US" sz="2000" b="1" dirty="0" smtClean="0">
                <a:latin typeface="Arial Unicode MS" pitchFamily="34" charset="-128"/>
                <a:ea typeface="Arial Unicode MS" pitchFamily="34" charset="-128"/>
                <a:cs typeface="Arial Unicode MS" pitchFamily="34" charset="-128"/>
              </a:rPr>
              <a:t>Appomattox Court House		April 9, 1865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Civil War in North Carolina?</a:t>
            </a:r>
            <a:endParaRPr lang="en-US" dirty="0"/>
          </a:p>
        </p:txBody>
      </p:sp>
      <p:sp>
        <p:nvSpPr>
          <p:cNvPr id="7" name="Content Placeholder 6"/>
          <p:cNvSpPr>
            <a:spLocks noGrp="1"/>
          </p:cNvSpPr>
          <p:nvPr>
            <p:ph idx="1"/>
          </p:nvPr>
        </p:nvSpPr>
        <p:spPr/>
        <p:txBody>
          <a:bodyPr>
            <a:normAutofit lnSpcReduction="10000"/>
          </a:bodyPr>
          <a:lstStyle/>
          <a:p>
            <a:r>
              <a:rPr lang="en-US" dirty="0" smtClean="0">
                <a:latin typeface="Arial" pitchFamily="34" charset="0"/>
                <a:cs typeface="Arial" pitchFamily="34" charset="0"/>
              </a:rPr>
              <a:t>Many North Carolinians fought in the early battles in Virginia.</a:t>
            </a:r>
          </a:p>
          <a:p>
            <a:r>
              <a:rPr lang="en-US" dirty="0" smtClean="0">
                <a:latin typeface="Arial" pitchFamily="34" charset="0"/>
                <a:cs typeface="Arial" pitchFamily="34" charset="0"/>
              </a:rPr>
              <a:t>Most Civil War battles were fought in Virginia.</a:t>
            </a:r>
          </a:p>
          <a:p>
            <a:r>
              <a:rPr lang="en-US" dirty="0" smtClean="0">
                <a:latin typeface="Arial" pitchFamily="34" charset="0"/>
                <a:cs typeface="Arial" pitchFamily="34" charset="0"/>
              </a:rPr>
              <a:t>There were many blockade runners from the North Carolina coast breaking through the North’s naval blockade</a:t>
            </a:r>
          </a:p>
          <a:p>
            <a:r>
              <a:rPr lang="en-US" dirty="0" smtClean="0">
                <a:latin typeface="Arial" pitchFamily="34" charset="0"/>
                <a:cs typeface="Arial" pitchFamily="34" charset="0"/>
              </a:rPr>
              <a:t>Bentonville NC was the last major battle between the North and South before the South surrendered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57199"/>
            <a:ext cx="8686800" cy="1486132"/>
          </a:xfrm>
          <a:effectLst/>
        </p:spPr>
        <p:txBody>
          <a:bodyPr>
            <a:normAutofit fontScale="90000"/>
          </a:bodyPr>
          <a:lstStyle/>
          <a:p>
            <a:pPr algn="ctr"/>
            <a:r>
              <a:rPr lang="en-US" b="1" dirty="0" smtClean="0">
                <a:latin typeface="Arial Unicode MS" pitchFamily="34" charset="-128"/>
                <a:ea typeface="Arial Unicode MS" pitchFamily="34" charset="-128"/>
                <a:cs typeface="Arial Unicode MS" pitchFamily="34" charset="-128"/>
              </a:rPr>
              <a:t>When the Union won the Civil War the big questions were: </a:t>
            </a:r>
            <a:br>
              <a:rPr lang="en-US" b="1" dirty="0" smtClean="0">
                <a:latin typeface="Arial Unicode MS" pitchFamily="34" charset="-128"/>
                <a:ea typeface="Arial Unicode MS" pitchFamily="34" charset="-128"/>
                <a:cs typeface="Arial Unicode MS" pitchFamily="34" charset="-128"/>
              </a:rPr>
            </a:br>
            <a:endParaRPr lang="en-US" dirty="0">
              <a:solidFill>
                <a:srgbClr val="FF0000"/>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304801" y="2235200"/>
            <a:ext cx="8686800" cy="4031873"/>
          </a:xfrm>
          <a:prstGeom prst="rect">
            <a:avLst/>
          </a:prstGeom>
          <a:solidFill>
            <a:schemeClr val="bg1"/>
          </a:solidFill>
          <a:ln w="38100">
            <a:solidFill>
              <a:schemeClr val="tx1"/>
            </a:solidFill>
          </a:ln>
        </p:spPr>
        <p:txBody>
          <a:bodyPr wrap="square">
            <a:spAutoFit/>
          </a:bodyPr>
          <a:lstStyle/>
          <a:p>
            <a:pPr lvl="1">
              <a:defRPr/>
            </a:pPr>
            <a:r>
              <a:rPr lang="en-US" sz="3200" b="1" dirty="0" smtClean="0">
                <a:solidFill>
                  <a:srgbClr val="FF0000"/>
                </a:solidFill>
                <a:latin typeface="Arial Unicode MS" pitchFamily="34" charset="-128"/>
                <a:ea typeface="Arial Unicode MS" pitchFamily="34" charset="-128"/>
                <a:cs typeface="Arial Unicode MS" pitchFamily="34" charset="-128"/>
              </a:rPr>
              <a:t>What should Southern states have to do to be readmitted to the Union?</a:t>
            </a:r>
          </a:p>
          <a:p>
            <a:pPr lvl="1">
              <a:defRPr/>
            </a:pPr>
            <a:endParaRPr lang="en-US" sz="3200" b="1" dirty="0" smtClean="0">
              <a:solidFill>
                <a:srgbClr val="FF0000"/>
              </a:solidFill>
              <a:latin typeface="Arial Unicode MS" pitchFamily="34" charset="-128"/>
              <a:ea typeface="Arial Unicode MS" pitchFamily="34" charset="-128"/>
              <a:cs typeface="Arial Unicode MS" pitchFamily="34" charset="-128"/>
            </a:endParaRPr>
          </a:p>
          <a:p>
            <a:pPr lvl="1">
              <a:defRPr/>
            </a:pPr>
            <a:r>
              <a:rPr lang="en-US" sz="3200" b="1" dirty="0" smtClean="0">
                <a:solidFill>
                  <a:srgbClr val="FF0000"/>
                </a:solidFill>
                <a:latin typeface="Arial Unicode MS" pitchFamily="34" charset="-128"/>
                <a:ea typeface="Arial Unicode MS" pitchFamily="34" charset="-128"/>
                <a:cs typeface="Arial Unicode MS" pitchFamily="34" charset="-128"/>
              </a:rPr>
              <a:t>What should happen to southerners who participated in the war effort?</a:t>
            </a:r>
          </a:p>
          <a:p>
            <a:pPr lvl="1">
              <a:defRPr/>
            </a:pPr>
            <a:endParaRPr lang="en-US" sz="3200" b="1" dirty="0" smtClean="0">
              <a:solidFill>
                <a:srgbClr val="FF0000"/>
              </a:solidFill>
              <a:latin typeface="Arial Unicode MS" pitchFamily="34" charset="-128"/>
              <a:ea typeface="Arial Unicode MS" pitchFamily="34" charset="-128"/>
              <a:cs typeface="Arial Unicode MS" pitchFamily="34" charset="-128"/>
            </a:endParaRPr>
          </a:p>
          <a:p>
            <a:pPr lvl="1">
              <a:defRPr/>
            </a:pPr>
            <a:r>
              <a:rPr lang="en-US" sz="3200" b="1" dirty="0" smtClean="0">
                <a:solidFill>
                  <a:srgbClr val="FF0000"/>
                </a:solidFill>
                <a:latin typeface="Arial Unicode MS" pitchFamily="34" charset="-128"/>
                <a:ea typeface="Arial Unicode MS" pitchFamily="34" charset="-128"/>
                <a:cs typeface="Arial Unicode MS" pitchFamily="34" charset="-128"/>
              </a:rPr>
              <a:t>What should happen to the newly emancipated slaves?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838200"/>
          </a:xfrm>
        </p:spPr>
        <p:txBody>
          <a:bodyPr>
            <a:noAutofit/>
          </a:bodyPr>
          <a:lstStyle/>
          <a:p>
            <a:r>
              <a:rPr lang="en-US" sz="2700" dirty="0" smtClean="0">
                <a:solidFill>
                  <a:srgbClr val="FF0000"/>
                </a:solidFill>
                <a:latin typeface="Arial Unicode MS" pitchFamily="34" charset="-128"/>
                <a:ea typeface="Arial Unicode MS" pitchFamily="34" charset="-128"/>
                <a:cs typeface="Arial Unicode MS" pitchFamily="34" charset="-128"/>
              </a:rPr>
              <a:t>First real test of Lincoln’s administration</a:t>
            </a:r>
            <a:endParaRPr lang="en-US" sz="2700" dirty="0"/>
          </a:p>
        </p:txBody>
      </p:sp>
      <p:sp>
        <p:nvSpPr>
          <p:cNvPr id="3" name="Content Placeholder 2"/>
          <p:cNvSpPr>
            <a:spLocks noGrp="1"/>
          </p:cNvSpPr>
          <p:nvPr>
            <p:ph idx="1"/>
          </p:nvPr>
        </p:nvSpPr>
        <p:spPr>
          <a:xfrm>
            <a:off x="304800" y="1554162"/>
            <a:ext cx="8686800" cy="4988528"/>
          </a:xfrm>
        </p:spPr>
        <p:txBody>
          <a:bodyPr>
            <a:normAutofit fontScale="92500" lnSpcReduction="20000"/>
          </a:bodyPr>
          <a:lstStyle/>
          <a:p>
            <a:pPr>
              <a:buNone/>
            </a:pPr>
            <a:r>
              <a:rPr lang="en-US" sz="2800" dirty="0" smtClean="0">
                <a:solidFill>
                  <a:srgbClr val="FF0000"/>
                </a:solidFill>
                <a:latin typeface="Arial Unicode MS" pitchFamily="34" charset="-128"/>
                <a:ea typeface="Arial Unicode MS" pitchFamily="34" charset="-128"/>
                <a:cs typeface="Arial Unicode MS" pitchFamily="34" charset="-128"/>
              </a:rPr>
              <a:t>	</a:t>
            </a:r>
            <a:endParaRPr lang="en-US" sz="2400" dirty="0" smtClean="0">
              <a:latin typeface="Arial Unicode MS" pitchFamily="34" charset="-128"/>
              <a:ea typeface="Arial Unicode MS" pitchFamily="34" charset="-128"/>
              <a:cs typeface="Arial Unicode MS" pitchFamily="34" charset="-128"/>
            </a:endParaRPr>
          </a:p>
          <a:p>
            <a:r>
              <a:rPr lang="en-US" dirty="0" smtClean="0">
                <a:latin typeface="Arial Unicode MS" pitchFamily="34" charset="-128"/>
                <a:ea typeface="Arial Unicode MS" pitchFamily="34" charset="-128"/>
                <a:cs typeface="Arial Unicode MS" pitchFamily="34" charset="-128"/>
              </a:rPr>
              <a:t>April 12, 1861 Confederate forces open fire 	which lasted </a:t>
            </a:r>
            <a:r>
              <a:rPr lang="en-US" dirty="0" smtClean="0">
                <a:solidFill>
                  <a:srgbClr val="FF0000"/>
                </a:solidFill>
                <a:latin typeface="Arial Unicode MS" pitchFamily="34" charset="-128"/>
                <a:ea typeface="Arial Unicode MS" pitchFamily="34" charset="-128"/>
                <a:cs typeface="Arial Unicode MS" pitchFamily="34" charset="-128"/>
              </a:rPr>
              <a:t>36 </a:t>
            </a:r>
            <a:r>
              <a:rPr lang="en-US" dirty="0" smtClean="0">
                <a:latin typeface="Arial Unicode MS" pitchFamily="34" charset="-128"/>
                <a:ea typeface="Arial Unicode MS" pitchFamily="34" charset="-128"/>
                <a:cs typeface="Arial Unicode MS" pitchFamily="34" charset="-128"/>
              </a:rPr>
              <a:t>hours.</a:t>
            </a:r>
            <a:r>
              <a:rPr lang="en-US" sz="3200" dirty="0" smtClean="0">
                <a:latin typeface="Arial Unicode MS" pitchFamily="34" charset="-128"/>
                <a:ea typeface="Arial Unicode MS" pitchFamily="34" charset="-128"/>
                <a:cs typeface="Arial Unicode MS" pitchFamily="34" charset="-128"/>
              </a:rPr>
              <a:t> </a:t>
            </a:r>
          </a:p>
          <a:p>
            <a:pPr>
              <a:buNone/>
            </a:pPr>
            <a:endParaRPr lang="en-US" sz="3200" dirty="0" smtClean="0">
              <a:latin typeface="Arial Unicode MS" pitchFamily="34" charset="-128"/>
              <a:ea typeface="Arial Unicode MS" pitchFamily="34" charset="-128"/>
              <a:cs typeface="Arial Unicode MS" pitchFamily="34" charset="-128"/>
            </a:endParaRPr>
          </a:p>
          <a:p>
            <a:r>
              <a:rPr lang="en-US" sz="3200" dirty="0" smtClean="0">
                <a:latin typeface="Arial Unicode MS" pitchFamily="34" charset="-128"/>
                <a:ea typeface="Arial Unicode MS" pitchFamily="34" charset="-128"/>
                <a:cs typeface="Arial Unicode MS" pitchFamily="34" charset="-128"/>
              </a:rPr>
              <a:t>Union agrees to evacuate.</a:t>
            </a:r>
          </a:p>
          <a:p>
            <a:pPr>
              <a:buNone/>
            </a:pPr>
            <a:endParaRPr lang="en-US" sz="3200" dirty="0" smtClean="0">
              <a:latin typeface="Arial Unicode MS" pitchFamily="34" charset="-128"/>
              <a:ea typeface="Arial Unicode MS" pitchFamily="34" charset="-128"/>
              <a:cs typeface="Arial Unicode MS" pitchFamily="34" charset="-128"/>
            </a:endParaRPr>
          </a:p>
          <a:p>
            <a:r>
              <a:rPr lang="en-US" sz="3200" dirty="0" smtClean="0">
                <a:latin typeface="Arial Unicode MS" pitchFamily="34" charset="-128"/>
                <a:ea typeface="Arial Unicode MS" pitchFamily="34" charset="-128"/>
                <a:cs typeface="Arial Unicode MS" pitchFamily="34" charset="-128"/>
              </a:rPr>
              <a:t>Lincoln calls for 75,000 volunteers to join the Union army to end the rebellion in the South.</a:t>
            </a:r>
          </a:p>
          <a:p>
            <a:pPr>
              <a:buNone/>
            </a:pPr>
            <a:r>
              <a:rPr lang="en-US" sz="3200" dirty="0" smtClean="0">
                <a:latin typeface="Arial Unicode MS" pitchFamily="34" charset="-128"/>
                <a:ea typeface="Arial Unicode MS" pitchFamily="34" charset="-128"/>
                <a:cs typeface="Arial Unicode MS" pitchFamily="34" charset="-128"/>
              </a:rPr>
              <a:t> </a:t>
            </a:r>
          </a:p>
          <a:p>
            <a:r>
              <a:rPr lang="en-US" sz="3200" dirty="0" smtClean="0">
                <a:latin typeface="Arial Unicode MS" pitchFamily="34" charset="-128"/>
                <a:ea typeface="Arial Unicode MS" pitchFamily="34" charset="-128"/>
                <a:cs typeface="Arial Unicode MS" pitchFamily="34" charset="-128"/>
              </a:rPr>
              <a:t>The call for volunteers cause 4 more states to secede.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5327672"/>
            <a:ext cx="9153086" cy="1530328"/>
          </a:xfrm>
        </p:spPr>
        <p:txBody>
          <a:bodyPr>
            <a:normAutofit fontScale="85000" lnSpcReduction="10000"/>
          </a:bodyPr>
          <a:lstStyle/>
          <a:p>
            <a:pPr>
              <a:buNone/>
            </a:pPr>
            <a:r>
              <a:rPr lang="en-US" dirty="0" smtClean="0">
                <a:latin typeface="Arial Unicode MS" pitchFamily="34" charset="-128"/>
                <a:ea typeface="Arial Unicode MS" pitchFamily="34" charset="-128"/>
                <a:cs typeface="Arial Unicode MS" pitchFamily="34" charset="-128"/>
              </a:rPr>
              <a:t>	The 50 western most counties in Virginia opposed slavery and secession and broke off from the state creating West Virginia, which remained in the Union. </a:t>
            </a:r>
            <a:endParaRPr lang="en-US" dirty="0">
              <a:latin typeface="Arial Unicode MS" pitchFamily="34" charset="-128"/>
              <a:ea typeface="Arial Unicode MS" pitchFamily="34" charset="-128"/>
              <a:cs typeface="Arial Unicode MS" pitchFamily="34" charset="-128"/>
            </a:endParaRPr>
          </a:p>
        </p:txBody>
      </p:sp>
      <p:pic>
        <p:nvPicPr>
          <p:cNvPr id="4" name="Picture 3" descr="Map-Union&amp;Confederacy-1861"/>
          <p:cNvPicPr>
            <a:picLocks noChangeAspect="1" noChangeArrowheads="1"/>
          </p:cNvPicPr>
          <p:nvPr/>
        </p:nvPicPr>
        <p:blipFill>
          <a:blip r:embed="rId3">
            <a:lum bright="-6000" contrast="12000"/>
          </a:blip>
          <a:srcRect l="2831" t="7806" r="2831" b="7436"/>
          <a:stretch>
            <a:fillRect/>
          </a:stretch>
        </p:blipFill>
        <p:spPr bwMode="auto">
          <a:xfrm>
            <a:off x="-9086" y="0"/>
            <a:ext cx="9153086" cy="5327672"/>
          </a:xfrm>
          <a:prstGeom prst="rect">
            <a:avLst/>
          </a:prstGeom>
          <a:noFill/>
          <a:ln w="9525">
            <a:solidFill>
              <a:schemeClr val="bg1"/>
            </a:solidFill>
            <a:miter lim="800000"/>
            <a:headEnd/>
            <a:tailEnd/>
          </a:ln>
        </p:spPr>
      </p:pic>
      <p:sp>
        <p:nvSpPr>
          <p:cNvPr id="5" name="TextBox 4"/>
          <p:cNvSpPr txBox="1"/>
          <p:nvPr/>
        </p:nvSpPr>
        <p:spPr>
          <a:xfrm>
            <a:off x="0" y="67236"/>
            <a:ext cx="5622052" cy="400110"/>
          </a:xfrm>
          <a:prstGeom prst="rect">
            <a:avLst/>
          </a:prstGeom>
          <a:noFill/>
        </p:spPr>
        <p:txBody>
          <a:bodyPr wrap="square" rtlCol="0">
            <a:spAutoFit/>
          </a:bodyPr>
          <a:lstStyle/>
          <a:p>
            <a:r>
              <a:rPr lang="en-US" sz="2000" b="1" i="1" u="sng" dirty="0" smtClean="0">
                <a:latin typeface="Arial Unicode MS" pitchFamily="34" charset="-128"/>
                <a:ea typeface="Arial Unicode MS" pitchFamily="34" charset="-128"/>
                <a:cs typeface="Arial Unicode MS" pitchFamily="34" charset="-128"/>
              </a:rPr>
              <a:t>West Virginia was Created</a:t>
            </a:r>
            <a:endParaRPr lang="en-US" sz="2000" b="1" i="1" u="sng"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Unicode MS" pitchFamily="34" charset="-128"/>
                <a:ea typeface="Arial Unicode MS" pitchFamily="34" charset="-128"/>
                <a:cs typeface="Arial Unicode MS" pitchFamily="34" charset="-128"/>
              </a:rPr>
              <a:t>North vs. South</a:t>
            </a:r>
            <a:endParaRPr lang="en-US" dirty="0">
              <a:effectLst/>
              <a:latin typeface="Arial Unicode MS" pitchFamily="34" charset="-128"/>
              <a:ea typeface="Arial Unicode MS" pitchFamily="34" charset="-128"/>
              <a:cs typeface="Arial Unicode MS" pitchFamily="34" charset="-128"/>
            </a:endParaRPr>
          </a:p>
        </p:txBody>
      </p:sp>
      <p:sp>
        <p:nvSpPr>
          <p:cNvPr id="4" name="Text Placeholder 3"/>
          <p:cNvSpPr>
            <a:spLocks noGrp="1"/>
          </p:cNvSpPr>
          <p:nvPr>
            <p:ph type="body" idx="1"/>
          </p:nvPr>
        </p:nvSpPr>
        <p:spPr>
          <a:xfrm>
            <a:off x="281444" y="391886"/>
            <a:ext cx="4290556" cy="711200"/>
          </a:xfrm>
        </p:spPr>
        <p:txBody>
          <a:bodyPr>
            <a:normAutofit fontScale="92500"/>
          </a:bodyPr>
          <a:lstStyle/>
          <a:p>
            <a:r>
              <a:rPr lang="en-US" sz="2600" b="1" dirty="0" smtClean="0">
                <a:solidFill>
                  <a:srgbClr val="FF0000"/>
                </a:solidFill>
                <a:latin typeface="Arial Unicode MS" pitchFamily="34" charset="-128"/>
                <a:ea typeface="Arial Unicode MS" pitchFamily="34" charset="-128"/>
                <a:cs typeface="Arial Unicode MS" pitchFamily="34" charset="-128"/>
              </a:rPr>
              <a:t>Southern Advantages:</a:t>
            </a:r>
          </a:p>
          <a:p>
            <a:endParaRPr lang="en-US" dirty="0"/>
          </a:p>
        </p:txBody>
      </p:sp>
      <p:sp>
        <p:nvSpPr>
          <p:cNvPr id="5" name="Text Placeholder 4"/>
          <p:cNvSpPr>
            <a:spLocks noGrp="1"/>
          </p:cNvSpPr>
          <p:nvPr>
            <p:ph type="body" sz="half" idx="3"/>
          </p:nvPr>
        </p:nvSpPr>
        <p:spPr>
          <a:xfrm>
            <a:off x="4648730" y="391887"/>
            <a:ext cx="4292241" cy="711200"/>
          </a:xfrm>
        </p:spPr>
        <p:txBody>
          <a:bodyPr>
            <a:normAutofit fontScale="92500"/>
          </a:bodyPr>
          <a:lstStyle/>
          <a:p>
            <a:pPr lvl="0"/>
            <a:r>
              <a:rPr lang="en-US" sz="2600" b="1" dirty="0" smtClean="0">
                <a:solidFill>
                  <a:srgbClr val="FF0000"/>
                </a:solidFill>
                <a:latin typeface="Arial Unicode MS" pitchFamily="34" charset="-128"/>
                <a:ea typeface="Arial Unicode MS" pitchFamily="34" charset="-128"/>
                <a:cs typeface="Arial Unicode MS" pitchFamily="34" charset="-128"/>
              </a:rPr>
              <a:t>Northern Advantages</a:t>
            </a:r>
          </a:p>
          <a:p>
            <a:endParaRPr lang="en-US" dirty="0"/>
          </a:p>
        </p:txBody>
      </p:sp>
      <p:sp>
        <p:nvSpPr>
          <p:cNvPr id="3" name="Content Placeholder 2"/>
          <p:cNvSpPr>
            <a:spLocks noGrp="1"/>
          </p:cNvSpPr>
          <p:nvPr>
            <p:ph sz="quarter" idx="2"/>
          </p:nvPr>
        </p:nvSpPr>
        <p:spPr>
          <a:xfrm>
            <a:off x="304800" y="1103086"/>
            <a:ext cx="3899065" cy="4509438"/>
          </a:xfrm>
        </p:spPr>
        <p:txBody>
          <a:bodyPr>
            <a:normAutofit/>
          </a:bodyPr>
          <a:lstStyle/>
          <a:p>
            <a:pPr lvl="1" fontAlgn="base"/>
            <a:r>
              <a:rPr lang="en-US" sz="2800" b="1" dirty="0" smtClean="0">
                <a:latin typeface="Arial Unicode MS" pitchFamily="34" charset="-128"/>
                <a:ea typeface="Arial Unicode MS" pitchFamily="34" charset="-128"/>
                <a:cs typeface="Arial Unicode MS" pitchFamily="34" charset="-128"/>
              </a:rPr>
              <a:t>Fighting on their own territory, they knew the land and</a:t>
            </a:r>
          </a:p>
          <a:p>
            <a:pPr lvl="1" fontAlgn="base"/>
            <a:r>
              <a:rPr lang="en-US" sz="2800" b="1" dirty="0" smtClean="0">
                <a:latin typeface="Arial Unicode MS" pitchFamily="34" charset="-128"/>
                <a:ea typeface="Arial Unicode MS" pitchFamily="34" charset="-128"/>
                <a:cs typeface="Arial Unicode MS" pitchFamily="34" charset="-128"/>
              </a:rPr>
              <a:t>were fighting for their homes, farms and way of life!</a:t>
            </a:r>
          </a:p>
          <a:p>
            <a:pPr lvl="1" fontAlgn="base"/>
            <a:r>
              <a:rPr lang="en-US" sz="2800" b="1" dirty="0" smtClean="0">
                <a:latin typeface="Arial Unicode MS" pitchFamily="34" charset="-128"/>
                <a:ea typeface="Arial Unicode MS" pitchFamily="34" charset="-128"/>
                <a:cs typeface="Arial Unicode MS" pitchFamily="34" charset="-128"/>
              </a:rPr>
              <a:t>The South had the most experienced military officers. </a:t>
            </a:r>
          </a:p>
          <a:p>
            <a:endParaRPr lang="en-US" b="1" dirty="0" smtClean="0">
              <a:latin typeface="Arial Unicode MS" pitchFamily="34" charset="-128"/>
              <a:ea typeface="Arial Unicode MS" pitchFamily="34" charset="-128"/>
              <a:cs typeface="Arial Unicode MS" pitchFamily="34" charset="-128"/>
            </a:endParaRPr>
          </a:p>
          <a:p>
            <a:endParaRPr lang="en-US" b="1" dirty="0" smtClean="0">
              <a:latin typeface="Arial Unicode MS" pitchFamily="34" charset="-128"/>
              <a:ea typeface="Arial Unicode MS" pitchFamily="34" charset="-128"/>
              <a:cs typeface="Arial Unicode MS" pitchFamily="34" charset="-128"/>
            </a:endParaRPr>
          </a:p>
          <a:p>
            <a:endParaRPr lang="en-US" dirty="0"/>
          </a:p>
        </p:txBody>
      </p:sp>
      <p:sp>
        <p:nvSpPr>
          <p:cNvPr id="6" name="Content Placeholder 5"/>
          <p:cNvSpPr>
            <a:spLocks noGrp="1"/>
          </p:cNvSpPr>
          <p:nvPr>
            <p:ph sz="quarter" idx="4"/>
          </p:nvPr>
        </p:nvSpPr>
        <p:spPr>
          <a:xfrm>
            <a:off x="4648730" y="1103087"/>
            <a:ext cx="4288536" cy="5573484"/>
          </a:xfrm>
        </p:spPr>
        <p:txBody>
          <a:bodyPr>
            <a:normAutofit lnSpcReduction="10000"/>
          </a:bodyPr>
          <a:lstStyle/>
          <a:p>
            <a:pPr lvl="1"/>
            <a:r>
              <a:rPr lang="en-US" sz="2600" b="1" dirty="0" smtClean="0">
                <a:solidFill>
                  <a:schemeClr val="tx1"/>
                </a:solidFill>
                <a:latin typeface="Arial Unicode MS" pitchFamily="34" charset="-128"/>
                <a:ea typeface="Arial Unicode MS" pitchFamily="34" charset="-128"/>
                <a:cs typeface="Arial Unicode MS" pitchFamily="34" charset="-128"/>
              </a:rPr>
              <a:t>110,000 out of 130,000 factories were in the North.</a:t>
            </a:r>
          </a:p>
          <a:p>
            <a:pPr lvl="1"/>
            <a:r>
              <a:rPr lang="en-US" sz="2600" b="1" dirty="0" smtClean="0">
                <a:solidFill>
                  <a:schemeClr val="tx1"/>
                </a:solidFill>
                <a:latin typeface="Arial Unicode MS" pitchFamily="34" charset="-128"/>
                <a:ea typeface="Arial Unicode MS" pitchFamily="34" charset="-128"/>
                <a:cs typeface="Arial Unicode MS" pitchFamily="34" charset="-128"/>
              </a:rPr>
              <a:t>Twice as much railroad track and farmland.</a:t>
            </a:r>
          </a:p>
          <a:p>
            <a:pPr lvl="1"/>
            <a:r>
              <a:rPr lang="en-US" sz="2600" b="1" dirty="0" smtClean="0">
                <a:solidFill>
                  <a:schemeClr val="tx1"/>
                </a:solidFill>
                <a:latin typeface="Arial Unicode MS" pitchFamily="34" charset="-128"/>
                <a:ea typeface="Arial Unicode MS" pitchFamily="34" charset="-128"/>
                <a:cs typeface="Arial Unicode MS" pitchFamily="34" charset="-128"/>
              </a:rPr>
              <a:t>Larger Population, larger pool of soldiers</a:t>
            </a:r>
          </a:p>
          <a:p>
            <a:pPr lvl="1" fontAlgn="base"/>
            <a:r>
              <a:rPr lang="en-US" sz="2600" b="1" dirty="0" smtClean="0">
                <a:solidFill>
                  <a:schemeClr val="tx1"/>
                </a:solidFill>
                <a:latin typeface="Arial Unicode MS" pitchFamily="34" charset="-128"/>
                <a:ea typeface="Arial Unicode MS" pitchFamily="34" charset="-128"/>
                <a:cs typeface="Arial Unicode MS" pitchFamily="34" charset="-128"/>
              </a:rPr>
              <a:t>2/3 of the nation lived in States that remained in the Union</a:t>
            </a:r>
          </a:p>
          <a:p>
            <a:pPr lvl="1" fontAlgn="base"/>
            <a:r>
              <a:rPr lang="en-US" sz="2600" b="1" dirty="0" smtClean="0">
                <a:solidFill>
                  <a:schemeClr val="tx1"/>
                </a:solidFill>
                <a:latin typeface="Arial Unicode MS" pitchFamily="34" charset="-128"/>
                <a:ea typeface="Arial Unicode MS" pitchFamily="34" charset="-128"/>
                <a:cs typeface="Arial Unicode MS" pitchFamily="34" charset="-128"/>
              </a:rPr>
              <a:t>1/3 of the South’s population was enslaved.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731044"/>
            <a:ext cx="8153400" cy="823912"/>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pPr>
            <a:r>
              <a:rPr lang="en-US" sz="2400" b="1" dirty="0">
                <a:solidFill>
                  <a:srgbClr val="D42800"/>
                </a:solidFill>
                <a:latin typeface="BilboDisplay" pitchFamily="2" charset="0"/>
              </a:rPr>
              <a:t>Rating the North &amp; </a:t>
            </a:r>
            <a:r>
              <a:rPr lang="en-US" sz="4800" b="1" dirty="0">
                <a:solidFill>
                  <a:srgbClr val="D42800"/>
                </a:solidFill>
                <a:latin typeface="BilboDisplay" pitchFamily="2" charset="0"/>
              </a:rPr>
              <a:t>the South</a:t>
            </a:r>
          </a:p>
        </p:txBody>
      </p:sp>
      <p:pic>
        <p:nvPicPr>
          <p:cNvPr id="75779" name="Picture 3" descr="chart-RatingNorth&amp;South"/>
          <p:cNvPicPr>
            <a:picLocks noChangeAspect="1" noChangeArrowheads="1"/>
          </p:cNvPicPr>
          <p:nvPr/>
        </p:nvPicPr>
        <p:blipFill>
          <a:blip r:embed="rId2" cstate="print">
            <a:lum contrast="6000"/>
          </a:blip>
          <a:srcRect t="7727"/>
          <a:stretch>
            <a:fillRect/>
          </a:stretch>
        </p:blipFill>
        <p:spPr bwMode="auto">
          <a:xfrm>
            <a:off x="0" y="1143000"/>
            <a:ext cx="9144000" cy="57150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95400" y="319088"/>
            <a:ext cx="6629400" cy="823912"/>
          </a:xfrm>
          <a:prstGeom prst="rect">
            <a:avLst/>
          </a:prstGeom>
          <a:noFill/>
          <a:ln w="9525">
            <a:noFill/>
            <a:miter lim="800000"/>
            <a:headEnd/>
            <a:tailEnd/>
          </a:ln>
          <a:effectLst>
            <a:outerShdw dist="28398" dir="3806097" algn="ctr" rotWithShape="0">
              <a:srgbClr val="929292"/>
            </a:outerShdw>
          </a:effectLst>
        </p:spPr>
        <p:txBody>
          <a:bodyPr>
            <a:spAutoFit/>
          </a:bodyPr>
          <a:lstStyle/>
          <a:p>
            <a:pPr algn="ctr" eaLnBrk="1" hangingPunct="1">
              <a:spcBef>
                <a:spcPct val="50000"/>
              </a:spcBef>
            </a:pPr>
            <a:r>
              <a:rPr lang="en-US" sz="4800" b="1" dirty="0">
                <a:solidFill>
                  <a:srgbClr val="D42800"/>
                </a:solidFill>
                <a:latin typeface="BilboDisplay" pitchFamily="2" charset="0"/>
              </a:rPr>
              <a:t>Railroad Lines, 1860</a:t>
            </a:r>
          </a:p>
        </p:txBody>
      </p:sp>
      <p:pic>
        <p:nvPicPr>
          <p:cNvPr id="72707" name="Picture 3"/>
          <p:cNvPicPr>
            <a:picLocks noChangeAspect="1" noChangeArrowheads="1"/>
          </p:cNvPicPr>
          <p:nvPr/>
        </p:nvPicPr>
        <p:blipFill>
          <a:blip r:embed="rId2" cstate="print">
            <a:lum bright="-6000" contrast="6000"/>
          </a:blip>
          <a:srcRect/>
          <a:stretch>
            <a:fillRect/>
          </a:stretch>
        </p:blipFill>
        <p:spPr bwMode="auto">
          <a:xfrm>
            <a:off x="290286" y="1143000"/>
            <a:ext cx="8665027" cy="54610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3306</TotalTime>
  <Words>2031</Words>
  <Application>Microsoft Office PowerPoint</Application>
  <PresentationFormat>On-screen Show (4:3)</PresentationFormat>
  <Paragraphs>279</Paragraphs>
  <Slides>49</Slides>
  <Notes>15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Trek</vt:lpstr>
      <vt:lpstr>The Civil War</vt:lpstr>
      <vt:lpstr>Vocabulary</vt:lpstr>
      <vt:lpstr>Secession </vt:lpstr>
      <vt:lpstr>Battle of Fort Sumter</vt:lpstr>
      <vt:lpstr>First real test of Lincoln’s administration</vt:lpstr>
      <vt:lpstr>Slide 6</vt:lpstr>
      <vt:lpstr>North vs. South</vt:lpstr>
      <vt:lpstr>Slide 8</vt:lpstr>
      <vt:lpstr>Slide 9</vt:lpstr>
      <vt:lpstr>Slide 10</vt:lpstr>
      <vt:lpstr>Slide 11</vt:lpstr>
      <vt:lpstr>Americans fighting other Americans</vt:lpstr>
      <vt:lpstr>What were the strategies of the North and South?</vt:lpstr>
      <vt:lpstr>Slide 14</vt:lpstr>
      <vt:lpstr> the North’s Civil War Strategy:“Anaconda” Plan Surround and starve out the south </vt:lpstr>
      <vt:lpstr>Important battles at the beginning of the Civil War</vt:lpstr>
      <vt:lpstr>Slide 17</vt:lpstr>
      <vt:lpstr>Slide 18</vt:lpstr>
      <vt:lpstr>Slide 19</vt:lpstr>
      <vt:lpstr>First metal ships in world!</vt:lpstr>
      <vt:lpstr>Slide 21</vt:lpstr>
      <vt:lpstr>Robert E. Lee Southern General</vt:lpstr>
      <vt:lpstr>Antietam: September 17, 1862  </vt:lpstr>
      <vt:lpstr>Slide 24</vt:lpstr>
      <vt:lpstr> </vt:lpstr>
      <vt:lpstr>Divisions were not only between north and South but also within North  and south</vt:lpstr>
      <vt:lpstr>Soldiers Life</vt:lpstr>
      <vt:lpstr>Other Civil War effects</vt:lpstr>
      <vt:lpstr>My the end of 1862, which side was more successful?</vt:lpstr>
      <vt:lpstr>Slide 30</vt:lpstr>
      <vt:lpstr>Emancipation Proclamation</vt:lpstr>
      <vt:lpstr>Slide 32</vt:lpstr>
      <vt:lpstr>Slide 33</vt:lpstr>
      <vt:lpstr>Slide 34</vt:lpstr>
      <vt:lpstr>Emancipation Beginning of the End for the South 1863</vt:lpstr>
      <vt:lpstr>Slide 36</vt:lpstr>
      <vt:lpstr>Gettysburg, July 1-3, 1863</vt:lpstr>
      <vt:lpstr>Slide 38</vt:lpstr>
      <vt:lpstr>Gettysburg Address</vt:lpstr>
      <vt:lpstr>Gettysburg Address</vt:lpstr>
      <vt:lpstr>Slide 41</vt:lpstr>
      <vt:lpstr>Atlanta Destroyed by Sherman</vt:lpstr>
      <vt:lpstr>Slide 43</vt:lpstr>
      <vt:lpstr>Slide 44</vt:lpstr>
      <vt:lpstr>Slide 45</vt:lpstr>
      <vt:lpstr>Slide 46</vt:lpstr>
      <vt:lpstr>Important Civil War Battles &amp; Events</vt:lpstr>
      <vt:lpstr>Civil War in North Carolina?</vt:lpstr>
      <vt:lpstr>When the Union won the Civil War the big questions were:  </vt:lpstr>
    </vt:vector>
  </TitlesOfParts>
  <Company>North Carolina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Hannah Acuff</dc:creator>
  <cp:lastModifiedBy>mcummens</cp:lastModifiedBy>
  <cp:revision>71</cp:revision>
  <dcterms:created xsi:type="dcterms:W3CDTF">2013-01-07T12:50:04Z</dcterms:created>
  <dcterms:modified xsi:type="dcterms:W3CDTF">2015-01-08T14:46:01Z</dcterms:modified>
</cp:coreProperties>
</file>