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2" r:id="rId2"/>
    <p:sldId id="296" r:id="rId3"/>
    <p:sldId id="257" r:id="rId4"/>
    <p:sldId id="260" r:id="rId5"/>
    <p:sldId id="258" r:id="rId6"/>
    <p:sldId id="277" r:id="rId7"/>
    <p:sldId id="263" r:id="rId8"/>
    <p:sldId id="269" r:id="rId9"/>
    <p:sldId id="266" r:id="rId10"/>
    <p:sldId id="267" r:id="rId11"/>
    <p:sldId id="271" r:id="rId12"/>
    <p:sldId id="273" r:id="rId13"/>
    <p:sldId id="276" r:id="rId14"/>
    <p:sldId id="275" r:id="rId15"/>
    <p:sldId id="278" r:id="rId16"/>
    <p:sldId id="279" r:id="rId17"/>
    <p:sldId id="272" r:id="rId18"/>
    <p:sldId id="293" r:id="rId19"/>
    <p:sldId id="281" r:id="rId20"/>
    <p:sldId id="282" r:id="rId21"/>
    <p:sldId id="294" r:id="rId22"/>
    <p:sldId id="283" r:id="rId23"/>
    <p:sldId id="295" r:id="rId24"/>
    <p:sldId id="284" r:id="rId25"/>
    <p:sldId id="286" r:id="rId26"/>
    <p:sldId id="287" r:id="rId27"/>
    <p:sldId id="288" r:id="rId28"/>
    <p:sldId id="289" r:id="rId29"/>
    <p:sldId id="291"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160" autoAdjust="0"/>
  </p:normalViewPr>
  <p:slideViewPr>
    <p:cSldViewPr>
      <p:cViewPr>
        <p:scale>
          <a:sx n="75" d="100"/>
          <a:sy n="75" d="100"/>
        </p:scale>
        <p:origin x="-3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CBE25-9AE3-4933-BE29-3CC21FADD5FA}" type="datetimeFigureOut">
              <a:rPr lang="en-US" smtClean="0"/>
              <a:pPr/>
              <a:t>9/18/2014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A08FD-BCF6-4B8A-8F53-74B5C3C62CC2}" type="slidenum">
              <a:rPr lang="en-US" smtClean="0"/>
              <a:pPr/>
              <a:t>‹#›</a:t>
            </a:fld>
            <a:endParaRPr lang="en-US" dirty="0"/>
          </a:p>
        </p:txBody>
      </p:sp>
    </p:spTree>
    <p:extLst>
      <p:ext uri="{BB962C8B-B14F-4D97-AF65-F5344CB8AC3E}">
        <p14:creationId xmlns:p14="http://schemas.microsoft.com/office/powerpoint/2010/main" xmlns="" val="215001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EA08FD-BCF6-4B8A-8F53-74B5C3C62CC2}"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70F62-7E82-4B72-A007-4D192FFC94C8}" type="datetimeFigureOut">
              <a:rPr lang="en-US" smtClean="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06A82A-0F0C-40AE-AB86-66422CDCA48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70F62-7E82-4B72-A007-4D192FFC94C8}" type="datetimeFigureOut">
              <a:rPr lang="en-US" smtClean="0"/>
              <a:pPr/>
              <a:t>9/18/2014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6A82A-0F0C-40AE-AB86-66422CDCA48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Picture Placeholder 6" descr="war in the pacific.jpg"/>
          <p:cNvPicPr>
            <a:picLocks noGrp="1" noChangeAspect="1"/>
          </p:cNvPicPr>
          <p:nvPr>
            <p:ph type="pic" idx="1"/>
          </p:nvPr>
        </p:nvPicPr>
        <p:blipFill>
          <a:blip r:embed="rId2" cstate="print"/>
          <a:srcRect t="61" b="61"/>
          <a:stretch>
            <a:fillRect/>
          </a:stretch>
        </p:blipFill>
        <p:spPr>
          <a:xfrm>
            <a:off x="762000" y="612774"/>
            <a:ext cx="7696200" cy="578802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04800" y="152400"/>
            <a:ext cx="8610600" cy="954107"/>
          </a:xfrm>
          <a:prstGeom prst="rect">
            <a:avLst/>
          </a:prstGeom>
          <a:noFill/>
          <a:ln w="76200">
            <a:solidFill>
              <a:srgbClr val="FF0000"/>
            </a:solidFill>
            <a:miter lim="800000"/>
            <a:headEnd type="none" w="sm" len="sm"/>
            <a:tailEnd type="none" w="sm" len="sm"/>
          </a:ln>
          <a:effectLst/>
        </p:spPr>
        <p:txBody>
          <a:bodyPr wrap="square">
            <a:spAutoFit/>
          </a:bodyPr>
          <a:lstStyle/>
          <a:p>
            <a:pPr algn="ctr">
              <a:spcBef>
                <a:spcPct val="50000"/>
              </a:spcBef>
              <a:defRPr/>
            </a:pPr>
            <a:r>
              <a:rPr lang="en-US" sz="2800" b="1" dirty="0">
                <a:latin typeface="Arial Unicode MS" pitchFamily="34" charset="-128"/>
                <a:ea typeface="Arial Unicode MS" pitchFamily="34" charset="-128"/>
                <a:cs typeface="Arial Unicode MS" pitchFamily="34" charset="-128"/>
              </a:rPr>
              <a:t>Bataan: British </a:t>
            </a:r>
            <a:r>
              <a:rPr lang="en-US" sz="2800" b="1" dirty="0" smtClean="0">
                <a:latin typeface="Arial Unicode MS" pitchFamily="34" charset="-128"/>
                <a:ea typeface="Arial Unicode MS" pitchFamily="34" charset="-128"/>
                <a:cs typeface="Arial Unicode MS" pitchFamily="34" charset="-128"/>
              </a:rPr>
              <a:t>Soldiers captured at the surrender of the Philippines</a:t>
            </a:r>
            <a:endParaRPr lang="en-US" sz="2800" b="1" dirty="0">
              <a:latin typeface="Arial Unicode MS" pitchFamily="34" charset="-128"/>
              <a:ea typeface="Arial Unicode MS" pitchFamily="34" charset="-128"/>
              <a:cs typeface="Arial Unicode MS" pitchFamily="34" charset="-128"/>
            </a:endParaRPr>
          </a:p>
        </p:txBody>
      </p:sp>
      <p:pic>
        <p:nvPicPr>
          <p:cNvPr id="78851" name="Picture 4" descr="Bataan Death March-1"/>
          <p:cNvPicPr>
            <a:picLocks noChangeAspect="1" noChangeArrowheads="1"/>
          </p:cNvPicPr>
          <p:nvPr/>
        </p:nvPicPr>
        <p:blipFill>
          <a:blip r:embed="rId2" cstate="print">
            <a:lum bright="12000" contrast="6000"/>
          </a:blip>
          <a:srcRect l="13252"/>
          <a:stretch>
            <a:fillRect/>
          </a:stretch>
        </p:blipFill>
        <p:spPr bwMode="auto">
          <a:xfrm>
            <a:off x="228600" y="1143000"/>
            <a:ext cx="5486400" cy="5410200"/>
          </a:xfrm>
          <a:prstGeom prst="rect">
            <a:avLst/>
          </a:prstGeom>
          <a:noFill/>
          <a:ln w="76200">
            <a:solidFill>
              <a:schemeClr val="tx1"/>
            </a:solidFill>
            <a:miter lim="800000"/>
            <a:headEnd/>
            <a:tailEnd/>
          </a:ln>
        </p:spPr>
      </p:pic>
      <p:pic>
        <p:nvPicPr>
          <p:cNvPr id="87045" name="Picture 5" descr="Singapore POW"/>
          <p:cNvPicPr>
            <a:picLocks noChangeAspect="1" noChangeArrowheads="1"/>
          </p:cNvPicPr>
          <p:nvPr/>
        </p:nvPicPr>
        <p:blipFill>
          <a:blip r:embed="rId3" cstate="print">
            <a:lum bright="-6000" contrast="6000"/>
          </a:blip>
          <a:srcRect l="9514" t="8000" r="9613" b="8000"/>
          <a:stretch>
            <a:fillRect/>
          </a:stretch>
        </p:blipFill>
        <p:spPr bwMode="auto">
          <a:xfrm>
            <a:off x="5943600" y="1295400"/>
            <a:ext cx="2971800" cy="3429000"/>
          </a:xfrm>
          <a:prstGeom prst="rect">
            <a:avLst/>
          </a:prstGeom>
          <a:noFill/>
          <a:ln w="76200">
            <a:solidFill>
              <a:schemeClr val="tx1"/>
            </a:solidFill>
            <a:miter lim="800000"/>
            <a:headEnd/>
            <a:tailEnd/>
          </a:ln>
        </p:spPr>
      </p:pic>
      <p:sp>
        <p:nvSpPr>
          <p:cNvPr id="87046" name="Text Box 6"/>
          <p:cNvSpPr txBox="1">
            <a:spLocks noChangeArrowheads="1"/>
          </p:cNvSpPr>
          <p:nvPr/>
        </p:nvSpPr>
        <p:spPr bwMode="auto">
          <a:xfrm>
            <a:off x="6477000" y="5334000"/>
            <a:ext cx="2209800" cy="646331"/>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1800" b="1" dirty="0">
                <a:effectLst>
                  <a:outerShdw blurRad="38100" dist="38100" dir="2700000" algn="tl">
                    <a:srgbClr val="FFFFFF"/>
                  </a:outerShdw>
                </a:effectLst>
                <a:latin typeface="Arial Unicode MS" pitchFamily="34" charset="-128"/>
                <a:ea typeface="Arial Unicode MS" pitchFamily="34" charset="-128"/>
                <a:cs typeface="Arial Unicode MS" pitchFamily="34" charset="-128"/>
              </a:rPr>
              <a:t>A Liberated British POW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2000"/>
                                        <p:tgtEl>
                                          <p:spTgt spid="870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7046"/>
                                        </p:tgtEl>
                                        <p:attrNameLst>
                                          <p:attrName>style.visibility</p:attrName>
                                        </p:attrNameLst>
                                      </p:cBhvr>
                                      <p:to>
                                        <p:strVal val="visible"/>
                                      </p:to>
                                    </p:set>
                                    <p:animEffect transition="in" filter="dissolve">
                                      <p:cBhvr>
                                        <p:cTn id="10" dur="20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152400" y="152400"/>
            <a:ext cx="8839200" cy="1015663"/>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000" b="1" dirty="0">
                <a:latin typeface="Arial Unicode MS" pitchFamily="34" charset="-128"/>
                <a:ea typeface="Arial Unicode MS" pitchFamily="34" charset="-128"/>
                <a:cs typeface="Arial Unicode MS" pitchFamily="34" charset="-128"/>
              </a:rPr>
              <a:t>Allied Counter-Offensive</a:t>
            </a:r>
            <a:r>
              <a:rPr lang="en-US" sz="2000" b="1" dirty="0" smtClean="0">
                <a:latin typeface="Arial Unicode MS" pitchFamily="34" charset="-128"/>
                <a:ea typeface="Arial Unicode MS" pitchFamily="34" charset="-128"/>
                <a:cs typeface="Arial Unicode MS" pitchFamily="34" charset="-128"/>
              </a:rPr>
              <a:t>:“</a:t>
            </a:r>
            <a:r>
              <a:rPr lang="en-US" sz="2000" b="1" dirty="0">
                <a:latin typeface="Arial Unicode MS" pitchFamily="34" charset="-128"/>
                <a:ea typeface="Arial Unicode MS" pitchFamily="34" charset="-128"/>
                <a:cs typeface="Arial Unicode MS" pitchFamily="34" charset="-128"/>
              </a:rPr>
              <a:t>Island-Hopping</a:t>
            </a:r>
            <a:r>
              <a:rPr lang="en-US" sz="2000" b="1" dirty="0" smtClean="0">
                <a:latin typeface="Arial Unicode MS" pitchFamily="34" charset="-128"/>
                <a:ea typeface="Arial Unicode MS" pitchFamily="34" charset="-128"/>
                <a:cs typeface="Arial Unicode MS" pitchFamily="34" charset="-128"/>
              </a:rPr>
              <a:t>”.  Japan conquered islands throughout the Pacific.  Allied troops went from Island to Island to drive the Japanese out. </a:t>
            </a:r>
            <a:endParaRPr lang="en-US" sz="2000" b="1" dirty="0">
              <a:latin typeface="Arial Unicode MS" pitchFamily="34" charset="-128"/>
              <a:ea typeface="Arial Unicode MS" pitchFamily="34" charset="-128"/>
              <a:cs typeface="Arial Unicode MS" pitchFamily="34" charset="-128"/>
            </a:endParaRPr>
          </a:p>
        </p:txBody>
      </p:sp>
      <p:pic>
        <p:nvPicPr>
          <p:cNvPr id="80899" name="Picture 5" descr="map-Chambers-Pacific Theater-WW2"/>
          <p:cNvPicPr>
            <a:picLocks noChangeAspect="1" noChangeArrowheads="1"/>
          </p:cNvPicPr>
          <p:nvPr/>
        </p:nvPicPr>
        <p:blipFill>
          <a:blip r:embed="rId2" cstate="print">
            <a:lum bright="-6000" contrast="6000"/>
          </a:blip>
          <a:srcRect l="1099" t="2014" r="2197" b="10315"/>
          <a:stretch>
            <a:fillRect/>
          </a:stretch>
        </p:blipFill>
        <p:spPr bwMode="auto">
          <a:xfrm>
            <a:off x="228600" y="1371600"/>
            <a:ext cx="8610600" cy="52578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52400" y="152400"/>
            <a:ext cx="8839200" cy="707886"/>
          </a:xfrm>
          <a:prstGeom prst="rect">
            <a:avLst/>
          </a:prstGeom>
          <a:noFill/>
          <a:ln w="57150">
            <a:solidFill>
              <a:schemeClr val="tx1"/>
            </a:solidFill>
            <a:miter lim="800000"/>
            <a:headEnd type="none" w="sm" len="sm"/>
            <a:tailEnd type="none" w="sm" len="sm"/>
          </a:ln>
          <a:effectLst/>
        </p:spPr>
        <p:txBody>
          <a:bodyPr wrap="square">
            <a:spAutoFit/>
          </a:bodyPr>
          <a:lstStyle/>
          <a:p>
            <a:pPr algn="ctr">
              <a:spcBef>
                <a:spcPct val="50000"/>
              </a:spcBef>
              <a:defRPr/>
            </a:pPr>
            <a:r>
              <a:rPr lang="en-US" sz="2000" b="1" dirty="0">
                <a:latin typeface="Arial Unicode MS" pitchFamily="34" charset="-128"/>
                <a:ea typeface="Arial Unicode MS" pitchFamily="34" charset="-128"/>
                <a:cs typeface="Arial Unicode MS" pitchFamily="34" charset="-128"/>
              </a:rPr>
              <a:t>“Island-Hopping”:  US Troops on Kwajalien </a:t>
            </a:r>
            <a:r>
              <a:rPr lang="en-US" sz="2000" b="1" dirty="0" smtClean="0">
                <a:latin typeface="Arial Unicode MS" pitchFamily="34" charset="-128"/>
                <a:ea typeface="Arial Unicode MS" pitchFamily="34" charset="-128"/>
                <a:cs typeface="Arial Unicode MS" pitchFamily="34" charset="-128"/>
              </a:rPr>
              <a:t>Island.  Because the Japanese would rather die with honor than live, the fighting on the islands were fierce!</a:t>
            </a:r>
            <a:endParaRPr lang="en-US" sz="2000" b="1" dirty="0">
              <a:latin typeface="Arial Unicode MS" pitchFamily="34" charset="-128"/>
              <a:ea typeface="Arial Unicode MS" pitchFamily="34" charset="-128"/>
              <a:cs typeface="Arial Unicode MS" pitchFamily="34" charset="-128"/>
            </a:endParaRPr>
          </a:p>
        </p:txBody>
      </p:sp>
      <p:pic>
        <p:nvPicPr>
          <p:cNvPr id="81923" name="Picture 4" descr="US troops on Kwajalien Island"/>
          <p:cNvPicPr>
            <a:picLocks noChangeAspect="1" noChangeArrowheads="1"/>
          </p:cNvPicPr>
          <p:nvPr/>
        </p:nvPicPr>
        <p:blipFill>
          <a:blip r:embed="rId2" cstate="print">
            <a:lum bright="12000" contrast="12000"/>
          </a:blip>
          <a:srcRect/>
          <a:stretch>
            <a:fillRect/>
          </a:stretch>
        </p:blipFill>
        <p:spPr bwMode="auto">
          <a:xfrm>
            <a:off x="228600" y="1143000"/>
            <a:ext cx="8610600" cy="5562600"/>
          </a:xfrm>
          <a:prstGeom prst="rect">
            <a:avLst/>
          </a:prstGeom>
          <a:noFill/>
          <a:ln w="762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762000" y="152401"/>
            <a:ext cx="7924800" cy="523220"/>
          </a:xfrm>
          <a:prstGeom prst="rect">
            <a:avLst/>
          </a:prstGeom>
          <a:noFill/>
          <a:ln w="38100">
            <a:solidFill>
              <a:srgbClr val="FF0000"/>
            </a:solidFill>
            <a:miter lim="800000"/>
            <a:headEnd type="none" w="sm" len="sm"/>
            <a:tailEnd type="none" w="sm" len="sm"/>
          </a:ln>
          <a:effectLst/>
        </p:spPr>
        <p:txBody>
          <a:bodyPr wrap="square">
            <a:spAutoFit/>
          </a:bodyPr>
          <a:lstStyle/>
          <a:p>
            <a:pPr algn="ctr">
              <a:spcBef>
                <a:spcPct val="50000"/>
              </a:spcBef>
              <a:defRPr/>
            </a:pPr>
            <a:r>
              <a:rPr lang="en-US" sz="2800" b="1" dirty="0">
                <a:latin typeface="Arial Unicode MS" pitchFamily="34" charset="-128"/>
                <a:ea typeface="Arial Unicode MS" pitchFamily="34" charset="-128"/>
                <a:cs typeface="Arial Unicode MS" pitchFamily="34" charset="-128"/>
              </a:rPr>
              <a:t>Battle of Midway </a:t>
            </a:r>
            <a:r>
              <a:rPr lang="en-US" sz="2800" b="1" dirty="0" smtClean="0">
                <a:latin typeface="Arial Unicode MS" pitchFamily="34" charset="-128"/>
                <a:ea typeface="Arial Unicode MS" pitchFamily="34" charset="-128"/>
                <a:cs typeface="Arial Unicode MS" pitchFamily="34" charset="-128"/>
              </a:rPr>
              <a:t>Island: June </a:t>
            </a:r>
            <a:r>
              <a:rPr lang="en-US" sz="2800" b="1" dirty="0">
                <a:latin typeface="Arial Unicode MS" pitchFamily="34" charset="-128"/>
                <a:ea typeface="Arial Unicode MS" pitchFamily="34" charset="-128"/>
                <a:cs typeface="Arial Unicode MS" pitchFamily="34" charset="-128"/>
              </a:rPr>
              <a:t>4-6, 1942</a:t>
            </a:r>
          </a:p>
        </p:txBody>
      </p:sp>
      <p:pic>
        <p:nvPicPr>
          <p:cNvPr id="86019" name="Picture 6" descr="map-Midway"/>
          <p:cNvPicPr>
            <a:picLocks noChangeAspect="1" noChangeArrowheads="1"/>
          </p:cNvPicPr>
          <p:nvPr/>
        </p:nvPicPr>
        <p:blipFill>
          <a:blip r:embed="rId2" cstate="print">
            <a:lum contrast="6000"/>
          </a:blip>
          <a:srcRect/>
          <a:stretch>
            <a:fillRect/>
          </a:stretch>
        </p:blipFill>
        <p:spPr bwMode="auto">
          <a:xfrm>
            <a:off x="228600" y="914400"/>
            <a:ext cx="5181600" cy="5715000"/>
          </a:xfrm>
          <a:prstGeom prst="rect">
            <a:avLst/>
          </a:prstGeom>
          <a:noFill/>
          <a:ln w="76200">
            <a:solidFill>
              <a:schemeClr val="tx1"/>
            </a:solidFill>
            <a:miter lim="800000"/>
            <a:headEnd/>
            <a:tailEnd/>
          </a:ln>
        </p:spPr>
      </p:pic>
      <p:sp>
        <p:nvSpPr>
          <p:cNvPr id="7" name="TextBox 6"/>
          <p:cNvSpPr txBox="1"/>
          <p:nvPr/>
        </p:nvSpPr>
        <p:spPr>
          <a:xfrm>
            <a:off x="5562600" y="1066800"/>
            <a:ext cx="3429000" cy="5401479"/>
          </a:xfrm>
          <a:prstGeom prst="rect">
            <a:avLst/>
          </a:prstGeom>
          <a:noFill/>
          <a:ln w="57150">
            <a:noFill/>
          </a:ln>
        </p:spPr>
        <p:txBody>
          <a:bodyPr wrap="square" rtlCol="0">
            <a:spAutoFit/>
          </a:bodyPr>
          <a:lstStyle/>
          <a:p>
            <a:r>
              <a:rPr lang="en-US" sz="2300" dirty="0" smtClean="0"/>
              <a:t>Japanese attacked Attu </a:t>
            </a:r>
          </a:p>
          <a:p>
            <a:r>
              <a:rPr lang="en-US" sz="2300" dirty="0" smtClean="0"/>
              <a:t>Island in the Aleutian Islands to divert attention from Midway Island the real target.</a:t>
            </a:r>
          </a:p>
          <a:p>
            <a:endParaRPr lang="en-US" sz="2300" dirty="0" smtClean="0"/>
          </a:p>
          <a:p>
            <a:r>
              <a:rPr lang="en-US" sz="2300" dirty="0" smtClean="0"/>
              <a:t>America broke the Japanese  transmission codes. </a:t>
            </a:r>
          </a:p>
          <a:p>
            <a:endParaRPr lang="en-US" sz="2300" dirty="0" smtClean="0"/>
          </a:p>
          <a:p>
            <a:r>
              <a:rPr lang="en-US" sz="2300" dirty="0" smtClean="0"/>
              <a:t>US ships made their way to Midway where they defeated the Japanese in the battle that changed the tide of the war!</a:t>
            </a:r>
            <a:endParaRPr lang="en-US" sz="2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533400" y="152400"/>
            <a:ext cx="8229600" cy="492443"/>
          </a:xfrm>
          <a:prstGeom prst="rect">
            <a:avLst/>
          </a:prstGeom>
          <a:noFill/>
          <a:ln w="76200">
            <a:noFill/>
            <a:miter lim="800000"/>
            <a:headEnd type="none" w="sm" len="sm"/>
            <a:tailEnd type="none" w="sm" len="sm"/>
          </a:ln>
          <a:effectLst/>
        </p:spPr>
        <p:txBody>
          <a:bodyPr wrap="square">
            <a:spAutoFit/>
          </a:bodyPr>
          <a:lstStyle/>
          <a:p>
            <a:pPr>
              <a:spcBef>
                <a:spcPct val="50000"/>
              </a:spcBef>
              <a:defRPr/>
            </a:pPr>
            <a:r>
              <a:rPr lang="en-US" sz="2600" b="1" dirty="0">
                <a:latin typeface="Arial Unicode MS" pitchFamily="34" charset="-128"/>
                <a:ea typeface="Arial Unicode MS" pitchFamily="34" charset="-128"/>
                <a:cs typeface="Arial Unicode MS" pitchFamily="34" charset="-128"/>
              </a:rPr>
              <a:t>Battle of the Coral </a:t>
            </a:r>
            <a:r>
              <a:rPr lang="en-US" sz="2600" b="1" dirty="0" smtClean="0">
                <a:latin typeface="Arial Unicode MS" pitchFamily="34" charset="-128"/>
                <a:ea typeface="Arial Unicode MS" pitchFamily="34" charset="-128"/>
                <a:cs typeface="Arial Unicode MS" pitchFamily="34" charset="-128"/>
              </a:rPr>
              <a:t>Sea: May </a:t>
            </a:r>
            <a:r>
              <a:rPr lang="en-US" sz="2600" b="1" dirty="0">
                <a:latin typeface="Arial Unicode MS" pitchFamily="34" charset="-128"/>
                <a:ea typeface="Arial Unicode MS" pitchFamily="34" charset="-128"/>
                <a:cs typeface="Arial Unicode MS" pitchFamily="34" charset="-128"/>
              </a:rPr>
              <a:t>7-8, 1942</a:t>
            </a:r>
          </a:p>
        </p:txBody>
      </p:sp>
      <p:pic>
        <p:nvPicPr>
          <p:cNvPr id="84995" name="Picture 3" descr="map-Coral Sea"/>
          <p:cNvPicPr>
            <a:picLocks noChangeAspect="1" noChangeArrowheads="1"/>
          </p:cNvPicPr>
          <p:nvPr/>
        </p:nvPicPr>
        <p:blipFill>
          <a:blip r:embed="rId2" cstate="print">
            <a:lum bright="6000" contrast="18000"/>
          </a:blip>
          <a:srcRect/>
          <a:stretch>
            <a:fillRect/>
          </a:stretch>
        </p:blipFill>
        <p:spPr bwMode="auto">
          <a:xfrm>
            <a:off x="228600" y="990600"/>
            <a:ext cx="6781800" cy="5638800"/>
          </a:xfrm>
          <a:prstGeom prst="rect">
            <a:avLst/>
          </a:prstGeom>
          <a:noFill/>
          <a:ln w="57150">
            <a:solidFill>
              <a:srgbClr val="FF0000"/>
            </a:solidFill>
            <a:miter lim="800000"/>
            <a:headEnd/>
            <a:tailEnd/>
          </a:ln>
        </p:spPr>
      </p:pic>
      <p:sp>
        <p:nvSpPr>
          <p:cNvPr id="4" name="TextBox 3"/>
          <p:cNvSpPr txBox="1"/>
          <p:nvPr/>
        </p:nvSpPr>
        <p:spPr>
          <a:xfrm>
            <a:off x="7162800" y="838200"/>
            <a:ext cx="1752600" cy="5693866"/>
          </a:xfrm>
          <a:prstGeom prst="rect">
            <a:avLst/>
          </a:prstGeom>
          <a:noFill/>
          <a:ln w="76200">
            <a:solidFill>
              <a:srgbClr val="FF0000"/>
            </a:solidFill>
          </a:ln>
        </p:spPr>
        <p:txBody>
          <a:bodyPr wrap="square" rtlCol="0">
            <a:spAutoFit/>
          </a:bodyPr>
          <a:lstStyle/>
          <a:p>
            <a:r>
              <a:rPr lang="en-US" sz="2600" dirty="0" smtClean="0"/>
              <a:t>Battle between Japanese </a:t>
            </a:r>
          </a:p>
          <a:p>
            <a:r>
              <a:rPr lang="en-US" sz="2600" dirty="0" smtClean="0"/>
              <a:t>ships and US aircraft carriers</a:t>
            </a:r>
          </a:p>
          <a:p>
            <a:endParaRPr lang="en-US" sz="2600" dirty="0" smtClean="0"/>
          </a:p>
          <a:p>
            <a:r>
              <a:rPr lang="en-US" sz="2600" dirty="0" smtClean="0"/>
              <a:t>Defeated the Japanese and prevented a invasion </a:t>
            </a:r>
          </a:p>
          <a:p>
            <a:r>
              <a:rPr lang="en-US" sz="2600" dirty="0"/>
              <a:t>o</a:t>
            </a:r>
            <a:r>
              <a:rPr lang="en-US" sz="2600" dirty="0" smtClean="0"/>
              <a:t>f Australia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381000" y="152399"/>
            <a:ext cx="8458200" cy="707886"/>
          </a:xfrm>
          <a:prstGeom prst="rect">
            <a:avLst/>
          </a:prstGeom>
          <a:noFill/>
          <a:ln w="76200">
            <a:solidFill>
              <a:srgbClr val="FF0000"/>
            </a:solidFill>
            <a:miter lim="800000"/>
            <a:headEnd type="none" w="sm" len="sm"/>
            <a:tailEnd type="none" w="sm" len="sm"/>
          </a:ln>
          <a:effectLst/>
        </p:spPr>
        <p:txBody>
          <a:bodyPr wrap="square">
            <a:spAutoFit/>
          </a:bodyPr>
          <a:lstStyle/>
          <a:p>
            <a:pPr algn="ctr">
              <a:spcBef>
                <a:spcPct val="50000"/>
              </a:spcBef>
              <a:defRPr/>
            </a:pPr>
            <a:r>
              <a:rPr lang="en-US" sz="2000" b="1" dirty="0">
                <a:latin typeface="Arial Unicode MS" pitchFamily="34" charset="-128"/>
                <a:ea typeface="Arial Unicode MS" pitchFamily="34" charset="-128"/>
                <a:cs typeface="Arial Unicode MS" pitchFamily="34" charset="-128"/>
              </a:rPr>
              <a:t>Battle of Midway </a:t>
            </a:r>
            <a:r>
              <a:rPr lang="en-US" sz="2000" b="1" dirty="0" smtClean="0">
                <a:latin typeface="Arial Unicode MS" pitchFamily="34" charset="-128"/>
                <a:ea typeface="Arial Unicode MS" pitchFamily="34" charset="-128"/>
                <a:cs typeface="Arial Unicode MS" pitchFamily="34" charset="-128"/>
              </a:rPr>
              <a:t>Island:</a:t>
            </a:r>
            <a:r>
              <a:rPr lang="en-US" sz="2000" b="1" dirty="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June </a:t>
            </a:r>
            <a:r>
              <a:rPr lang="en-US" sz="2000" b="1" dirty="0">
                <a:latin typeface="Arial Unicode MS" pitchFamily="34" charset="-128"/>
                <a:ea typeface="Arial Unicode MS" pitchFamily="34" charset="-128"/>
                <a:cs typeface="Arial Unicode MS" pitchFamily="34" charset="-128"/>
              </a:rPr>
              <a:t>4-6, </a:t>
            </a:r>
            <a:r>
              <a:rPr lang="en-US" sz="2000" b="1" dirty="0" smtClean="0">
                <a:latin typeface="Arial Unicode MS" pitchFamily="34" charset="-128"/>
                <a:ea typeface="Arial Unicode MS" pitchFamily="34" charset="-128"/>
                <a:cs typeface="Arial Unicode MS" pitchFamily="34" charset="-128"/>
              </a:rPr>
              <a:t>1942.  Dr. Seuss was very involved in war propaganda</a:t>
            </a:r>
            <a:endParaRPr lang="en-US" sz="2000" b="1" dirty="0">
              <a:latin typeface="Arial Unicode MS" pitchFamily="34" charset="-128"/>
              <a:ea typeface="Arial Unicode MS" pitchFamily="34" charset="-128"/>
              <a:cs typeface="Arial Unicode MS" pitchFamily="34" charset="-128"/>
            </a:endParaRPr>
          </a:p>
        </p:txBody>
      </p:sp>
      <p:pic>
        <p:nvPicPr>
          <p:cNvPr id="87043" name="Picture 3" descr="pol_cartoon-Midway"/>
          <p:cNvPicPr>
            <a:picLocks noChangeAspect="1" noChangeArrowheads="1"/>
          </p:cNvPicPr>
          <p:nvPr/>
        </p:nvPicPr>
        <p:blipFill>
          <a:blip r:embed="rId2" cstate="print">
            <a:lum contrast="6000"/>
          </a:blip>
          <a:srcRect l="2000" t="2866" r="2000" b="2866"/>
          <a:stretch>
            <a:fillRect/>
          </a:stretch>
        </p:blipFill>
        <p:spPr bwMode="auto">
          <a:xfrm>
            <a:off x="304800" y="914400"/>
            <a:ext cx="8534400" cy="5715000"/>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228600" y="152401"/>
            <a:ext cx="8458200" cy="1384995"/>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600" b="1" dirty="0">
                <a:latin typeface="Arial Unicode MS" pitchFamily="34" charset="-128"/>
                <a:ea typeface="Arial Unicode MS" pitchFamily="34" charset="-128"/>
                <a:cs typeface="Arial Unicode MS" pitchFamily="34" charset="-128"/>
              </a:rPr>
              <a:t>Japanese Kamikaze </a:t>
            </a:r>
            <a:r>
              <a:rPr lang="en-US" sz="2600" b="1" dirty="0" smtClean="0">
                <a:latin typeface="Arial Unicode MS" pitchFamily="34" charset="-128"/>
                <a:ea typeface="Arial Unicode MS" pitchFamily="34" charset="-128"/>
                <a:cs typeface="Arial Unicode MS" pitchFamily="34" charset="-128"/>
              </a:rPr>
              <a:t>Planes:</a:t>
            </a:r>
            <a:r>
              <a:rPr lang="en-US" sz="2800" dirty="0" smtClean="0"/>
              <a:t> These were suicide bombers that would deliberately crash their planes into. Allied ships</a:t>
            </a:r>
            <a:endParaRPr lang="en-US" sz="2600" b="1" dirty="0">
              <a:latin typeface="Arial Unicode MS" pitchFamily="34" charset="-128"/>
              <a:ea typeface="Arial Unicode MS" pitchFamily="34" charset="-128"/>
              <a:cs typeface="Arial Unicode MS" pitchFamily="34" charset="-128"/>
            </a:endParaRPr>
          </a:p>
        </p:txBody>
      </p:sp>
      <p:pic>
        <p:nvPicPr>
          <p:cNvPr id="191494" name="Picture 6" descr="kamikaze plane"/>
          <p:cNvPicPr>
            <a:picLocks noChangeAspect="1" noChangeArrowheads="1"/>
          </p:cNvPicPr>
          <p:nvPr/>
        </p:nvPicPr>
        <p:blipFill>
          <a:blip r:embed="rId2" cstate="print">
            <a:lum bright="6000" contrast="6000"/>
          </a:blip>
          <a:srcRect l="2000" t="2654" r="3334" b="5919"/>
          <a:stretch>
            <a:fillRect/>
          </a:stretch>
        </p:blipFill>
        <p:spPr bwMode="auto">
          <a:xfrm>
            <a:off x="228600" y="1143000"/>
            <a:ext cx="5257800" cy="5486400"/>
          </a:xfrm>
          <a:prstGeom prst="rect">
            <a:avLst/>
          </a:prstGeom>
          <a:noFill/>
          <a:ln w="76200">
            <a:solidFill>
              <a:srgbClr val="FF0000"/>
            </a:solidFill>
            <a:miter lim="800000"/>
            <a:headEnd/>
            <a:tailEnd/>
          </a:ln>
        </p:spPr>
      </p:pic>
      <p:pic>
        <p:nvPicPr>
          <p:cNvPr id="191495" name="Picture 7" descr="kamikaze pilots"/>
          <p:cNvPicPr>
            <a:picLocks noChangeAspect="1" noChangeArrowheads="1"/>
          </p:cNvPicPr>
          <p:nvPr/>
        </p:nvPicPr>
        <p:blipFill>
          <a:blip r:embed="rId3" cstate="print">
            <a:lum bright="-6000" contrast="6000"/>
          </a:blip>
          <a:srcRect/>
          <a:stretch>
            <a:fillRect/>
          </a:stretch>
        </p:blipFill>
        <p:spPr bwMode="auto">
          <a:xfrm>
            <a:off x="5715000" y="2590800"/>
            <a:ext cx="3124200" cy="2968625"/>
          </a:xfrm>
          <a:prstGeom prst="rect">
            <a:avLst/>
          </a:prstGeom>
          <a:noFill/>
          <a:ln w="76200">
            <a:solidFill>
              <a:schemeClr val="tx1"/>
            </a:solidFill>
            <a:miter lim="800000"/>
            <a:headEnd/>
            <a:tailEnd/>
          </a:ln>
        </p:spPr>
      </p:pic>
      <p:sp>
        <p:nvSpPr>
          <p:cNvPr id="191496" name="Text Box 8"/>
          <p:cNvSpPr txBox="1">
            <a:spLocks noChangeArrowheads="1"/>
          </p:cNvSpPr>
          <p:nvPr/>
        </p:nvSpPr>
        <p:spPr bwMode="auto">
          <a:xfrm>
            <a:off x="5562600" y="1371600"/>
            <a:ext cx="2895600" cy="369332"/>
          </a:xfrm>
          <a:prstGeom prst="rect">
            <a:avLst/>
          </a:prstGeom>
          <a:noFill/>
          <a:ln w="57150">
            <a:noFill/>
            <a:miter lim="800000"/>
            <a:headEnd type="none" w="sm" len="sm"/>
            <a:tailEnd type="none" w="sm" len="sm"/>
          </a:ln>
        </p:spPr>
        <p:txBody>
          <a:bodyPr wrap="square">
            <a:spAutoFit/>
          </a:bodyPr>
          <a:lstStyle/>
          <a:p>
            <a:pPr algn="ctr">
              <a:spcBef>
                <a:spcPct val="50000"/>
              </a:spcBef>
            </a:pPr>
            <a:r>
              <a:rPr lang="en-US" b="1" dirty="0">
                <a:latin typeface="Arial Unicode MS" pitchFamily="34" charset="-128"/>
                <a:ea typeface="Arial Unicode MS" pitchFamily="34" charset="-128"/>
                <a:cs typeface="Arial Unicode MS" pitchFamily="34" charset="-128"/>
              </a:rPr>
              <a:t>Kamikaze Pilots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495"/>
                                        </p:tgtEl>
                                        <p:attrNameLst>
                                          <p:attrName>style.visibility</p:attrName>
                                        </p:attrNameLst>
                                      </p:cBhvr>
                                      <p:to>
                                        <p:strVal val="visible"/>
                                      </p:to>
                                    </p:set>
                                    <p:animEffect transition="in" filter="fade">
                                      <p:cBhvr>
                                        <p:cTn id="7" dur="5000"/>
                                        <p:tgtEl>
                                          <p:spTgt spid="191495"/>
                                        </p:tgtEl>
                                      </p:cBhvr>
                                    </p:animEffect>
                                  </p:childTnLst>
                                </p:cTn>
                              </p:par>
                            </p:childTnLst>
                          </p:cTn>
                        </p:par>
                        <p:par>
                          <p:cTn id="8" fill="hold">
                            <p:stCondLst>
                              <p:cond delay="5000"/>
                            </p:stCondLst>
                            <p:childTnLst>
                              <p:par>
                                <p:cTn id="9" presetID="9" presetClass="entr" presetSubtype="0" fill="hold" grpId="0" nodeType="afterEffect">
                                  <p:stCondLst>
                                    <p:cond delay="1000"/>
                                  </p:stCondLst>
                                  <p:childTnLst>
                                    <p:set>
                                      <p:cBhvr>
                                        <p:cTn id="10" dur="1" fill="hold">
                                          <p:stCondLst>
                                            <p:cond delay="0"/>
                                          </p:stCondLst>
                                        </p:cTn>
                                        <p:tgtEl>
                                          <p:spTgt spid="191496"/>
                                        </p:tgtEl>
                                        <p:attrNameLst>
                                          <p:attrName>style.visibility</p:attrName>
                                        </p:attrNameLst>
                                      </p:cBhvr>
                                      <p:to>
                                        <p:strVal val="visible"/>
                                      </p:to>
                                    </p:set>
                                    <p:animEffect transition="in" filter="dissolve">
                                      <p:cBhvr>
                                        <p:cTn id="11" dur="500"/>
                                        <p:tgtEl>
                                          <p:spTgt spid="191496"/>
                                        </p:tgtEl>
                                      </p:cBhvr>
                                    </p:animEffect>
                                  </p:childTnLst>
                                </p:cTn>
                              </p:par>
                            </p:childTnLst>
                          </p:cTn>
                        </p:par>
                        <p:par>
                          <p:cTn id="12" fill="hold">
                            <p:stCondLst>
                              <p:cond delay="6500"/>
                            </p:stCondLst>
                            <p:childTnLst>
                              <p:par>
                                <p:cTn id="13" presetID="2" presetClass="entr" presetSubtype="9" fill="hold" nodeType="afterEffect">
                                  <p:stCondLst>
                                    <p:cond delay="4500"/>
                                  </p:stCondLst>
                                  <p:childTnLst>
                                    <p:set>
                                      <p:cBhvr>
                                        <p:cTn id="14" dur="1" fill="hold">
                                          <p:stCondLst>
                                            <p:cond delay="0"/>
                                          </p:stCondLst>
                                        </p:cTn>
                                        <p:tgtEl>
                                          <p:spTgt spid="191494"/>
                                        </p:tgtEl>
                                        <p:attrNameLst>
                                          <p:attrName>style.visibility</p:attrName>
                                        </p:attrNameLst>
                                      </p:cBhvr>
                                      <p:to>
                                        <p:strVal val="visible"/>
                                      </p:to>
                                    </p:set>
                                    <p:anim calcmode="lin" valueType="num">
                                      <p:cBhvr additive="base">
                                        <p:cTn id="15" dur="5000" fill="hold"/>
                                        <p:tgtEl>
                                          <p:spTgt spid="191494"/>
                                        </p:tgtEl>
                                        <p:attrNameLst>
                                          <p:attrName>ppt_x</p:attrName>
                                        </p:attrNameLst>
                                      </p:cBhvr>
                                      <p:tavLst>
                                        <p:tav tm="0">
                                          <p:val>
                                            <p:strVal val="0-#ppt_w/2"/>
                                          </p:val>
                                        </p:tav>
                                        <p:tav tm="100000">
                                          <p:val>
                                            <p:strVal val="#ppt_x"/>
                                          </p:val>
                                        </p:tav>
                                      </p:tavLst>
                                    </p:anim>
                                    <p:anim calcmode="lin" valueType="num">
                                      <p:cBhvr additive="base">
                                        <p:cTn id="16" dur="5000" fill="hold"/>
                                        <p:tgtEl>
                                          <p:spTgt spid="191494"/>
                                        </p:tgtEl>
                                        <p:attrNameLst>
                                          <p:attrName>ppt_y</p:attrName>
                                        </p:attrNameLst>
                                      </p:cBhvr>
                                      <p:tavLst>
                                        <p:tav tm="0">
                                          <p:val>
                                            <p:strVal val="0-#ppt_h/2"/>
                                          </p:val>
                                        </p:tav>
                                        <p:tav tm="100000">
                                          <p:val>
                                            <p:strVal val="#ppt_y"/>
                                          </p:val>
                                        </p:tav>
                                      </p:tavLst>
                                    </p:anim>
                                  </p:childTnLst>
                                </p:cTn>
                              </p:par>
                            </p:childTnLst>
                          </p:cTn>
                        </p:par>
                        <p:par>
                          <p:cTn id="17" fill="hold">
                            <p:stCondLst>
                              <p:cond delay="16000"/>
                            </p:stCondLst>
                            <p:childTnLst>
                              <p:par>
                                <p:cTn id="18" presetID="32" presetClass="emph" presetSubtype="0" fill="hold" nodeType="afterEffect">
                                  <p:stCondLst>
                                    <p:cond delay="0"/>
                                  </p:stCondLst>
                                  <p:childTnLst>
                                    <p:animClr clrSpc="rgb" dir="cw">
                                      <p:cBhvr override="childStyle">
                                        <p:cTn id="19" dur="100" fill="hold"/>
                                        <p:tgtEl>
                                          <p:spTgt spid="191494"/>
                                        </p:tgtEl>
                                        <p:attrNameLst>
                                          <p:attrName>style.color</p:attrName>
                                        </p:attrNameLst>
                                      </p:cBhvr>
                                      <p:to>
                                        <a:schemeClr val="accent2"/>
                                      </p:to>
                                    </p:animClr>
                                    <p:animClr clrSpc="rgb" dir="cw">
                                      <p:cBhvr>
                                        <p:cTn id="20" dur="100" fill="hold"/>
                                        <p:tgtEl>
                                          <p:spTgt spid="191494"/>
                                        </p:tgtEl>
                                        <p:attrNameLst>
                                          <p:attrName>fillcolor</p:attrName>
                                        </p:attrNameLst>
                                      </p:cBhvr>
                                      <p:to>
                                        <a:schemeClr val="accent2"/>
                                      </p:to>
                                    </p:animClr>
                                    <p:set>
                                      <p:cBhvr>
                                        <p:cTn id="21" dur="100" fill="hold"/>
                                        <p:tgtEl>
                                          <p:spTgt spid="191494"/>
                                        </p:tgtEl>
                                        <p:attrNameLst>
                                          <p:attrName>fill.type</p:attrName>
                                        </p:attrNameLst>
                                      </p:cBhvr>
                                      <p:to>
                                        <p:strVal val="solid"/>
                                      </p:to>
                                    </p:set>
                                    <p:set>
                                      <p:cBhvr>
                                        <p:cTn id="22" dur="100" fill="hold"/>
                                        <p:tgtEl>
                                          <p:spTgt spid="191494"/>
                                        </p:tgtEl>
                                        <p:attrNameLst>
                                          <p:attrName>fill.on</p:attrName>
                                        </p:attrNameLst>
                                      </p:cBhvr>
                                      <p:to>
                                        <p:strVal val="true"/>
                                      </p:to>
                                    </p:set>
                                    <p:animRot by="120000">
                                      <p:cBhvr>
                                        <p:cTn id="23" dur="100" fill="hold">
                                          <p:stCondLst>
                                            <p:cond delay="0"/>
                                          </p:stCondLst>
                                        </p:cTn>
                                        <p:tgtEl>
                                          <p:spTgt spid="191494"/>
                                        </p:tgtEl>
                                        <p:attrNameLst>
                                          <p:attrName>r</p:attrName>
                                        </p:attrNameLst>
                                      </p:cBhvr>
                                    </p:animRot>
                                    <p:animRot by="-240000">
                                      <p:cBhvr>
                                        <p:cTn id="24" dur="200" fill="hold">
                                          <p:stCondLst>
                                            <p:cond delay="200"/>
                                          </p:stCondLst>
                                        </p:cTn>
                                        <p:tgtEl>
                                          <p:spTgt spid="191494"/>
                                        </p:tgtEl>
                                        <p:attrNameLst>
                                          <p:attrName>r</p:attrName>
                                        </p:attrNameLst>
                                      </p:cBhvr>
                                    </p:animRot>
                                    <p:animRot by="240000">
                                      <p:cBhvr>
                                        <p:cTn id="25" dur="200" fill="hold">
                                          <p:stCondLst>
                                            <p:cond delay="400"/>
                                          </p:stCondLst>
                                        </p:cTn>
                                        <p:tgtEl>
                                          <p:spTgt spid="191494"/>
                                        </p:tgtEl>
                                        <p:attrNameLst>
                                          <p:attrName>r</p:attrName>
                                        </p:attrNameLst>
                                      </p:cBhvr>
                                    </p:animRot>
                                    <p:animRot by="-240000">
                                      <p:cBhvr>
                                        <p:cTn id="26" dur="200" fill="hold">
                                          <p:stCondLst>
                                            <p:cond delay="600"/>
                                          </p:stCondLst>
                                        </p:cTn>
                                        <p:tgtEl>
                                          <p:spTgt spid="191494"/>
                                        </p:tgtEl>
                                        <p:attrNameLst>
                                          <p:attrName>r</p:attrName>
                                        </p:attrNameLst>
                                      </p:cBhvr>
                                    </p:animRot>
                                    <p:animRot by="120000">
                                      <p:cBhvr>
                                        <p:cTn id="27" dur="200" fill="hold">
                                          <p:stCondLst>
                                            <p:cond delay="800"/>
                                          </p:stCondLst>
                                        </p:cTn>
                                        <p:tgtEl>
                                          <p:spTgt spid="1914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304800"/>
            <a:ext cx="4724400" cy="381000"/>
          </a:xfrm>
          <a:ln w="57150">
            <a:solidFill>
              <a:srgbClr val="FF0000"/>
            </a:solidFill>
          </a:ln>
        </p:spPr>
        <p:txBody>
          <a:bodyPr>
            <a:normAutofit fontScale="90000"/>
          </a:bodyPr>
          <a:lstStyle/>
          <a:p>
            <a:r>
              <a:rPr lang="en-US" sz="2400" dirty="0" smtClean="0"/>
              <a:t>Letter from Kamikaze Pilot</a:t>
            </a:r>
            <a:endParaRPr lang="en-US" sz="2400" dirty="0"/>
          </a:p>
        </p:txBody>
      </p:sp>
      <p:sp>
        <p:nvSpPr>
          <p:cNvPr id="5" name="TextBox 4"/>
          <p:cNvSpPr txBox="1"/>
          <p:nvPr/>
        </p:nvSpPr>
        <p:spPr>
          <a:xfrm>
            <a:off x="228600" y="838200"/>
            <a:ext cx="8763000" cy="5661600"/>
          </a:xfrm>
          <a:prstGeom prst="rect">
            <a:avLst/>
          </a:prstGeom>
          <a:noFill/>
        </p:spPr>
        <p:txBody>
          <a:bodyPr wrap="square" rtlCol="0">
            <a:spAutoFit/>
          </a:bodyPr>
          <a:lstStyle/>
          <a:p>
            <a:r>
              <a:rPr lang="en-US" sz="2200" dirty="0" smtClean="0"/>
              <a:t>My Dear Parents,</a:t>
            </a:r>
          </a:p>
          <a:p>
            <a:r>
              <a:rPr lang="en-US" sz="2200" dirty="0" smtClean="0"/>
              <a:t>I have completed my letters.  I have given my belongings to friends.  Tomorrow I drink a ceremonial cup of </a:t>
            </a:r>
            <a:r>
              <a:rPr lang="en-US" sz="2200" dirty="0"/>
              <a:t>S</a:t>
            </a:r>
            <a:r>
              <a:rPr lang="en-US" sz="2200" dirty="0" smtClean="0"/>
              <a:t>aki with my commander and then take off on my mission.  Tomorrow I die for my Emperor and my country.  I am, at the moment , very happy.  In fact, these last few weeks have been among the happiest of my life .  I have read, enjoyed the company  of my friends, and composed poems to my Emperor. Everyone here has been wonderful.  Yesterday, upon inspecting my planes, I noticed that the cockpit had been polished to a high shine.  Upon inquiring of one of the crew why he had gone to such pains, he stated that he wanted my plane to serve as a coffin worthy of one about to give his life for his country.  When I thanked him for his effort, he was moved to tears.  So was I.  Do not grieve for me, my parents.  I am honored to play such an important role in the defense of our empire.  I thank my superiors for giving me the opportunity to die in such in such glorious manner.  What more can a Samurai ask for?  I will die with your names on my lips.  Say good by to my brothers and sisters for me.</a:t>
            </a:r>
            <a:endParaRPr lang="en-US"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Pacific</a:t>
            </a:r>
            <a:endParaRPr lang="en-US" dirty="0"/>
          </a:p>
        </p:txBody>
      </p:sp>
      <p:sp>
        <p:nvSpPr>
          <p:cNvPr id="3" name="TextBox 2"/>
          <p:cNvSpPr txBox="1"/>
          <p:nvPr/>
        </p:nvSpPr>
        <p:spPr>
          <a:xfrm>
            <a:off x="990601" y="1752600"/>
            <a:ext cx="7543800" cy="3785652"/>
          </a:xfrm>
          <a:prstGeom prst="rect">
            <a:avLst/>
          </a:prstGeom>
          <a:noFill/>
        </p:spPr>
        <p:txBody>
          <a:bodyPr wrap="square" rtlCol="0">
            <a:spAutoFit/>
          </a:bodyPr>
          <a:lstStyle/>
          <a:p>
            <a:r>
              <a:rPr lang="en-US" sz="4000" dirty="0" smtClean="0"/>
              <a:t>As the war progressed in the Pacific, especially after the battle of Midway the tide of the war slowly turn on behalf o f the Allies, a major win was the retaking of the Philippines. </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p:cNvSpPr txBox="1">
            <a:spLocks noChangeArrowheads="1"/>
          </p:cNvSpPr>
          <p:nvPr/>
        </p:nvSpPr>
        <p:spPr bwMode="auto">
          <a:xfrm>
            <a:off x="685800" y="152400"/>
            <a:ext cx="8001000" cy="954107"/>
          </a:xfrm>
          <a:prstGeom prst="rect">
            <a:avLst/>
          </a:prstGeom>
          <a:noFill/>
          <a:ln w="76200">
            <a:solidFill>
              <a:srgbClr val="FF0000"/>
            </a:solidFill>
            <a:miter lim="800000"/>
            <a:headEnd type="none" w="sm" len="sm"/>
            <a:tailEnd type="none" w="sm" len="sm"/>
          </a:ln>
          <a:effectLst/>
        </p:spPr>
        <p:txBody>
          <a:bodyPr wrap="square">
            <a:spAutoFit/>
          </a:bodyPr>
          <a:lstStyle/>
          <a:p>
            <a:pPr algn="ctr">
              <a:spcBef>
                <a:spcPct val="50000"/>
              </a:spcBef>
              <a:defRPr/>
            </a:pPr>
            <a:r>
              <a:rPr lang="en-US" sz="2800" b="1" dirty="0">
                <a:latin typeface="Arial Unicode MS" pitchFamily="34" charset="-128"/>
                <a:ea typeface="Arial Unicode MS" pitchFamily="34" charset="-128"/>
                <a:cs typeface="Arial Unicode MS" pitchFamily="34" charset="-128"/>
              </a:rPr>
              <a:t>Gen. MacArthur “Returns” to the Philippines!  [1944]</a:t>
            </a:r>
          </a:p>
        </p:txBody>
      </p:sp>
      <p:pic>
        <p:nvPicPr>
          <p:cNvPr id="189443" name="Picture 3" descr="McArthur returns to the Philippines"/>
          <p:cNvPicPr>
            <a:picLocks noChangeAspect="1" noChangeArrowheads="1"/>
          </p:cNvPicPr>
          <p:nvPr/>
        </p:nvPicPr>
        <p:blipFill>
          <a:blip r:embed="rId2" cstate="print">
            <a:lum bright="12000" contrast="12000"/>
          </a:blip>
          <a:srcRect/>
          <a:stretch>
            <a:fillRect/>
          </a:stretch>
        </p:blipFill>
        <p:spPr bwMode="auto">
          <a:xfrm>
            <a:off x="228600" y="1371600"/>
            <a:ext cx="8686800" cy="5334000"/>
          </a:xfrm>
          <a:prstGeom prst="rect">
            <a:avLst/>
          </a:prstGeom>
          <a:noFill/>
          <a:ln w="762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500"/>
                                  </p:stCondLst>
                                  <p:childTnLst>
                                    <p:set>
                                      <p:cBhvr>
                                        <p:cTn id="6" dur="1" fill="hold">
                                          <p:stCondLst>
                                            <p:cond delay="0"/>
                                          </p:stCondLst>
                                        </p:cTn>
                                        <p:tgtEl>
                                          <p:spTgt spid="189443"/>
                                        </p:tgtEl>
                                        <p:attrNameLst>
                                          <p:attrName>style.visibility</p:attrName>
                                        </p:attrNameLst>
                                      </p:cBhvr>
                                      <p:to>
                                        <p:strVal val="visible"/>
                                      </p:to>
                                    </p:set>
                                    <p:animEffect transition="in" filter="dissolve">
                                      <p:cBhvr>
                                        <p:cTn id="7" dur="50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Vocabulary</a:t>
            </a:r>
            <a:endParaRPr lang="en-US" dirty="0"/>
          </a:p>
        </p:txBody>
      </p:sp>
      <p:sp>
        <p:nvSpPr>
          <p:cNvPr id="6" name="Content Placeholder 5"/>
          <p:cNvSpPr>
            <a:spLocks noGrp="1"/>
          </p:cNvSpPr>
          <p:nvPr>
            <p:ph idx="1"/>
          </p:nvPr>
        </p:nvSpPr>
        <p:spPr/>
        <p:txBody>
          <a:bodyPr/>
          <a:lstStyle/>
          <a:p>
            <a:r>
              <a:rPr lang="en-US" dirty="0" smtClean="0"/>
              <a:t>Harry Truman</a:t>
            </a:r>
          </a:p>
          <a:p>
            <a:r>
              <a:rPr lang="en-US" smtClean="0"/>
              <a:t>Kamikaze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0"/>
            <a:ext cx="9144000" cy="1200329"/>
          </a:xfrm>
          <a:prstGeom prst="rect">
            <a:avLst/>
          </a:prstGeom>
          <a:noFill/>
          <a:ln w="38100">
            <a:solidFill>
              <a:srgbClr val="FF0000"/>
            </a:solidFill>
            <a:miter lim="800000"/>
            <a:headEnd type="none" w="sm" len="sm"/>
            <a:tailEnd type="none" w="sm" len="sm"/>
          </a:ln>
          <a:effectLst/>
        </p:spPr>
        <p:txBody>
          <a:bodyPr wrap="square">
            <a:spAutoFit/>
          </a:bodyPr>
          <a:lstStyle/>
          <a:p>
            <a:pPr algn="ctr">
              <a:spcBef>
                <a:spcPct val="50000"/>
              </a:spcBef>
              <a:defRPr/>
            </a:pPr>
            <a:r>
              <a:rPr lang="en-US" sz="2400" b="1" dirty="0">
                <a:latin typeface="Arial Unicode MS" pitchFamily="34" charset="-128"/>
                <a:ea typeface="Arial Unicode MS" pitchFamily="34" charset="-128"/>
                <a:cs typeface="Arial Unicode MS" pitchFamily="34" charset="-128"/>
              </a:rPr>
              <a:t>US Marines on Mt. </a:t>
            </a:r>
            <a:r>
              <a:rPr lang="en-US" sz="2400" b="1" dirty="0" smtClean="0">
                <a:latin typeface="Arial Unicode MS" pitchFamily="34" charset="-128"/>
                <a:ea typeface="Arial Unicode MS" pitchFamily="34" charset="-128"/>
                <a:cs typeface="Arial Unicode MS" pitchFamily="34" charset="-128"/>
              </a:rPr>
              <a:t>Surbachi, Iwo </a:t>
            </a:r>
            <a:r>
              <a:rPr lang="en-US" sz="2400" b="1" dirty="0">
                <a:latin typeface="Arial Unicode MS" pitchFamily="34" charset="-128"/>
                <a:ea typeface="Arial Unicode MS" pitchFamily="34" charset="-128"/>
                <a:cs typeface="Arial Unicode MS" pitchFamily="34" charset="-128"/>
              </a:rPr>
              <a:t>Jima [Feb. 19, 1945</a:t>
            </a:r>
            <a:r>
              <a:rPr lang="en-US" sz="2400" b="1" dirty="0" smtClean="0">
                <a:latin typeface="Arial Unicode MS" pitchFamily="34" charset="-128"/>
                <a:ea typeface="Arial Unicode MS" pitchFamily="34" charset="-128"/>
                <a:cs typeface="Arial Unicode MS" pitchFamily="34" charset="-128"/>
              </a:rPr>
              <a:t>]  This iconic photo is one of the memorials we will see when we go to Washington DC.</a:t>
            </a:r>
            <a:endParaRPr lang="en-US" sz="2400" b="1" dirty="0">
              <a:latin typeface="Arial Unicode MS" pitchFamily="34" charset="-128"/>
              <a:ea typeface="Arial Unicode MS" pitchFamily="34" charset="-128"/>
              <a:cs typeface="Arial Unicode MS" pitchFamily="34" charset="-128"/>
            </a:endParaRPr>
          </a:p>
        </p:txBody>
      </p:sp>
      <p:pic>
        <p:nvPicPr>
          <p:cNvPr id="90115" name="Picture 4" descr="Iwo Jima"/>
          <p:cNvPicPr>
            <a:picLocks noChangeAspect="1" noChangeArrowheads="1"/>
          </p:cNvPicPr>
          <p:nvPr/>
        </p:nvPicPr>
        <p:blipFill>
          <a:blip r:embed="rId2" cstate="print">
            <a:lum bright="6000" contrast="6000"/>
          </a:blip>
          <a:srcRect/>
          <a:stretch>
            <a:fillRect/>
          </a:stretch>
        </p:blipFill>
        <p:spPr bwMode="auto">
          <a:xfrm>
            <a:off x="228600" y="1295400"/>
            <a:ext cx="8686800" cy="5181600"/>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 is partially over Germany surrenders</a:t>
            </a:r>
            <a:endParaRPr lang="en-US" dirty="0"/>
          </a:p>
        </p:txBody>
      </p:sp>
      <p:sp>
        <p:nvSpPr>
          <p:cNvPr id="3" name="Content Placeholder 2"/>
          <p:cNvSpPr>
            <a:spLocks noGrp="1"/>
          </p:cNvSpPr>
          <p:nvPr>
            <p:ph idx="1"/>
          </p:nvPr>
        </p:nvSpPr>
        <p:spPr/>
        <p:txBody>
          <a:bodyPr/>
          <a:lstStyle/>
          <a:p>
            <a:r>
              <a:rPr lang="en-US" dirty="0" smtClean="0"/>
              <a:t>During the years the United States were in the war, we were doing research on developing a superior weapon.  </a:t>
            </a:r>
          </a:p>
          <a:p>
            <a:r>
              <a:rPr lang="en-US" dirty="0" smtClean="0"/>
              <a:t>This research was called the Manhattan Project.  We were developing a atomic bomb.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descr="Atom Bomb"/>
          <p:cNvPicPr>
            <a:picLocks noChangeAspect="1" noChangeArrowheads="1"/>
          </p:cNvPicPr>
          <p:nvPr/>
        </p:nvPicPr>
        <p:blipFill>
          <a:blip r:embed="rId3" cstate="print"/>
          <a:srcRect/>
          <a:stretch>
            <a:fillRect/>
          </a:stretch>
        </p:blipFill>
        <p:spPr bwMode="auto">
          <a:xfrm>
            <a:off x="6172200" y="1600200"/>
            <a:ext cx="2819400" cy="3352800"/>
          </a:xfrm>
          <a:prstGeom prst="rect">
            <a:avLst/>
          </a:prstGeom>
          <a:noFill/>
          <a:ln w="76200">
            <a:solidFill>
              <a:schemeClr val="tx1"/>
            </a:solidFill>
            <a:miter lim="800000"/>
            <a:headEnd/>
            <a:tailEnd/>
          </a:ln>
        </p:spPr>
      </p:pic>
      <p:sp>
        <p:nvSpPr>
          <p:cNvPr id="116738" name="Text Box 2"/>
          <p:cNvSpPr txBox="1">
            <a:spLocks noChangeArrowheads="1"/>
          </p:cNvSpPr>
          <p:nvPr/>
        </p:nvSpPr>
        <p:spPr bwMode="auto">
          <a:xfrm>
            <a:off x="838200" y="228600"/>
            <a:ext cx="7924800" cy="1200329"/>
          </a:xfrm>
          <a:prstGeom prst="rect">
            <a:avLst/>
          </a:prstGeom>
          <a:noFill/>
          <a:ln w="76200">
            <a:solidFill>
              <a:srgbClr val="FF0000"/>
            </a:solidFill>
            <a:miter lim="800000"/>
            <a:headEnd type="none" w="sm" len="sm"/>
            <a:tailEnd type="none" w="sm" len="sm"/>
          </a:ln>
          <a:effectLst>
            <a:outerShdw dist="35921" dir="2700000" algn="ctr" rotWithShape="0">
              <a:schemeClr val="bg2"/>
            </a:outerShdw>
          </a:effectLst>
        </p:spPr>
        <p:txBody>
          <a:bodyPr wrap="square">
            <a:spAutoFit/>
          </a:bodyPr>
          <a:lstStyle/>
          <a:p>
            <a:pPr algn="ctr">
              <a:spcBef>
                <a:spcPct val="50000"/>
              </a:spcBef>
              <a:defRPr/>
            </a:pPr>
            <a:r>
              <a:rPr lang="en-US" sz="3600" b="1" dirty="0">
                <a:latin typeface="Arial Unicode MS" pitchFamily="34" charset="-128"/>
                <a:ea typeface="Arial Unicode MS" pitchFamily="34" charset="-128"/>
                <a:cs typeface="Arial Unicode MS" pitchFamily="34" charset="-128"/>
              </a:rPr>
              <a:t>The Manhattan Project:</a:t>
            </a:r>
            <a:br>
              <a:rPr lang="en-US" sz="3600" b="1" dirty="0">
                <a:latin typeface="Arial Unicode MS" pitchFamily="34" charset="-128"/>
                <a:ea typeface="Arial Unicode MS" pitchFamily="34" charset="-128"/>
                <a:cs typeface="Arial Unicode MS" pitchFamily="34" charset="-128"/>
              </a:rPr>
            </a:br>
            <a:r>
              <a:rPr lang="en-US" sz="3600" b="1" dirty="0">
                <a:latin typeface="Arial Unicode MS" pitchFamily="34" charset="-128"/>
                <a:ea typeface="Arial Unicode MS" pitchFamily="34" charset="-128"/>
                <a:cs typeface="Arial Unicode MS" pitchFamily="34" charset="-128"/>
              </a:rPr>
              <a:t>Los Alamos, </a:t>
            </a:r>
            <a:r>
              <a:rPr lang="en-US" sz="3600" b="1" dirty="0" smtClean="0">
                <a:latin typeface="Arial Unicode MS" pitchFamily="34" charset="-128"/>
                <a:ea typeface="Arial Unicode MS" pitchFamily="34" charset="-128"/>
                <a:cs typeface="Arial Unicode MS" pitchFamily="34" charset="-128"/>
              </a:rPr>
              <a:t>NM</a:t>
            </a:r>
            <a:endParaRPr lang="en-US" sz="3600" b="1" dirty="0">
              <a:latin typeface="Arial Unicode MS" pitchFamily="34" charset="-128"/>
              <a:ea typeface="Arial Unicode MS" pitchFamily="34" charset="-128"/>
              <a:cs typeface="Arial Unicode MS" pitchFamily="34" charset="-128"/>
            </a:endParaRPr>
          </a:p>
        </p:txBody>
      </p:sp>
      <p:pic>
        <p:nvPicPr>
          <p:cNvPr id="92164" name="Picture 4" descr="Robert Oppenheimer"/>
          <p:cNvPicPr>
            <a:picLocks noChangeAspect="1" noChangeArrowheads="1"/>
          </p:cNvPicPr>
          <p:nvPr/>
        </p:nvPicPr>
        <p:blipFill>
          <a:blip r:embed="rId4" cstate="print">
            <a:lum contrast="6000"/>
          </a:blip>
          <a:srcRect/>
          <a:stretch>
            <a:fillRect/>
          </a:stretch>
        </p:blipFill>
        <p:spPr bwMode="auto">
          <a:xfrm>
            <a:off x="3276600" y="2286000"/>
            <a:ext cx="2667000" cy="3162300"/>
          </a:xfrm>
          <a:prstGeom prst="rect">
            <a:avLst/>
          </a:prstGeom>
          <a:noFill/>
          <a:ln w="57150">
            <a:solidFill>
              <a:schemeClr val="tx1"/>
            </a:solidFill>
            <a:miter lim="800000"/>
            <a:headEnd/>
            <a:tailEnd/>
          </a:ln>
        </p:spPr>
      </p:pic>
      <p:sp>
        <p:nvSpPr>
          <p:cNvPr id="92165" name="Rectangle 5"/>
          <p:cNvSpPr>
            <a:spLocks noChangeArrowheads="1"/>
          </p:cNvSpPr>
          <p:nvPr/>
        </p:nvSpPr>
        <p:spPr bwMode="auto">
          <a:xfrm>
            <a:off x="3352800" y="5943600"/>
            <a:ext cx="2209800" cy="707886"/>
          </a:xfrm>
          <a:prstGeom prst="rect">
            <a:avLst/>
          </a:prstGeom>
          <a:noFill/>
          <a:ln w="12700">
            <a:noFill/>
            <a:miter lim="800000"/>
            <a:headEnd type="none" w="sm" len="sm"/>
            <a:tailEnd type="none" w="sm" len="sm"/>
          </a:ln>
        </p:spPr>
        <p:txBody>
          <a:bodyPr wrap="square">
            <a:spAutoFit/>
          </a:bodyPr>
          <a:lstStyle/>
          <a:p>
            <a:pPr algn="ctr"/>
            <a:r>
              <a:rPr lang="en-US" sz="2000" b="1" dirty="0">
                <a:latin typeface="Arial Unicode MS" pitchFamily="34" charset="-128"/>
                <a:ea typeface="Arial Unicode MS" pitchFamily="34" charset="-128"/>
                <a:cs typeface="Arial Unicode MS" pitchFamily="34" charset="-128"/>
              </a:rPr>
              <a:t>Dr. Robert Oppenheimer</a:t>
            </a:r>
          </a:p>
        </p:txBody>
      </p:sp>
      <p:sp>
        <p:nvSpPr>
          <p:cNvPr id="116742" name="Rectangle 6"/>
          <p:cNvSpPr>
            <a:spLocks noChangeArrowheads="1"/>
          </p:cNvSpPr>
          <p:nvPr/>
        </p:nvSpPr>
        <p:spPr bwMode="auto">
          <a:xfrm>
            <a:off x="6172200" y="5029200"/>
            <a:ext cx="2667000" cy="1384995"/>
          </a:xfrm>
          <a:prstGeom prst="rect">
            <a:avLst/>
          </a:prstGeom>
          <a:noFill/>
          <a:ln w="12700">
            <a:noFill/>
            <a:miter lim="800000"/>
            <a:headEnd type="none" w="sm" len="sm"/>
            <a:tailEnd type="none" w="sm" len="sm"/>
          </a:ln>
          <a:effectLst/>
        </p:spPr>
        <p:txBody>
          <a:bodyPr wrap="square">
            <a:spAutoFit/>
          </a:bodyPr>
          <a:lstStyle/>
          <a:p>
            <a:pPr algn="ctr">
              <a:defRPr/>
            </a:pPr>
            <a:r>
              <a:rPr lang="en-US" sz="2800" b="1" i="1" dirty="0">
                <a:latin typeface="Arial Unicode MS" pitchFamily="34" charset="-128"/>
                <a:ea typeface="Arial Unicode MS" pitchFamily="34" charset="-128"/>
                <a:cs typeface="Arial Unicode MS" pitchFamily="34" charset="-128"/>
              </a:rPr>
              <a:t>I am </a:t>
            </a:r>
            <a:r>
              <a:rPr lang="en-US" sz="2800" b="1" i="1" dirty="0" smtClean="0">
                <a:latin typeface="Arial Unicode MS" pitchFamily="34" charset="-128"/>
                <a:ea typeface="Arial Unicode MS" pitchFamily="34" charset="-128"/>
                <a:cs typeface="Arial Unicode MS" pitchFamily="34" charset="-128"/>
              </a:rPr>
              <a:t>death</a:t>
            </a:r>
            <a:r>
              <a:rPr lang="en-US" sz="2800" b="1" i="1" dirty="0">
                <a:latin typeface="Arial Unicode MS" pitchFamily="34" charset="-128"/>
                <a:ea typeface="Arial Unicode MS" pitchFamily="34" charset="-128"/>
                <a:cs typeface="Arial Unicode MS" pitchFamily="34" charset="-128"/>
              </a:rPr>
              <a:t>, </a:t>
            </a:r>
            <a:br>
              <a:rPr lang="en-US" sz="2800" b="1" i="1" dirty="0">
                <a:latin typeface="Arial Unicode MS" pitchFamily="34" charset="-128"/>
                <a:ea typeface="Arial Unicode MS" pitchFamily="34" charset="-128"/>
                <a:cs typeface="Arial Unicode MS" pitchFamily="34" charset="-128"/>
              </a:rPr>
            </a:br>
            <a:r>
              <a:rPr lang="en-US" sz="2800" b="1" i="1" dirty="0">
                <a:latin typeface="Arial Unicode MS" pitchFamily="34" charset="-128"/>
                <a:ea typeface="Arial Unicode MS" pitchFamily="34" charset="-128"/>
                <a:cs typeface="Arial Unicode MS" pitchFamily="34" charset="-128"/>
              </a:rPr>
              <a:t>the </a:t>
            </a:r>
            <a:r>
              <a:rPr lang="en-US" sz="2800" b="1" i="1" dirty="0" smtClean="0">
                <a:latin typeface="Arial Unicode MS" pitchFamily="34" charset="-128"/>
                <a:ea typeface="Arial Unicode MS" pitchFamily="34" charset="-128"/>
                <a:cs typeface="Arial Unicode MS" pitchFamily="34" charset="-128"/>
              </a:rPr>
              <a:t>shattered </a:t>
            </a:r>
            <a:r>
              <a:rPr lang="en-US" sz="2800" b="1" i="1" dirty="0">
                <a:latin typeface="Arial Unicode MS" pitchFamily="34" charset="-128"/>
                <a:ea typeface="Arial Unicode MS" pitchFamily="34" charset="-128"/>
                <a:cs typeface="Arial Unicode MS" pitchFamily="34" charset="-128"/>
              </a:rPr>
              <a:t/>
            </a:r>
            <a:br>
              <a:rPr lang="en-US" sz="2800" b="1" i="1" dirty="0">
                <a:latin typeface="Arial Unicode MS" pitchFamily="34" charset="-128"/>
                <a:ea typeface="Arial Unicode MS" pitchFamily="34" charset="-128"/>
                <a:cs typeface="Arial Unicode MS" pitchFamily="34" charset="-128"/>
              </a:rPr>
            </a:br>
            <a:r>
              <a:rPr lang="en-US" sz="2800" b="1" i="1" dirty="0">
                <a:latin typeface="Arial Unicode MS" pitchFamily="34" charset="-128"/>
                <a:ea typeface="Arial Unicode MS" pitchFamily="34" charset="-128"/>
                <a:cs typeface="Arial Unicode MS" pitchFamily="34" charset="-128"/>
              </a:rPr>
              <a:t>of worlds!</a:t>
            </a:r>
          </a:p>
        </p:txBody>
      </p:sp>
      <p:sp>
        <p:nvSpPr>
          <p:cNvPr id="92167" name="Rectangle 9"/>
          <p:cNvSpPr>
            <a:spLocks noChangeArrowheads="1"/>
          </p:cNvSpPr>
          <p:nvPr/>
        </p:nvSpPr>
        <p:spPr bwMode="auto">
          <a:xfrm>
            <a:off x="228600" y="5029200"/>
            <a:ext cx="2743200" cy="707886"/>
          </a:xfrm>
          <a:prstGeom prst="rect">
            <a:avLst/>
          </a:prstGeom>
          <a:noFill/>
          <a:ln w="12700">
            <a:noFill/>
            <a:miter lim="800000"/>
            <a:headEnd type="none" w="sm" len="sm"/>
            <a:tailEnd type="none" w="sm" len="sm"/>
          </a:ln>
        </p:spPr>
        <p:txBody>
          <a:bodyPr wrap="square">
            <a:spAutoFit/>
          </a:bodyPr>
          <a:lstStyle/>
          <a:p>
            <a:pPr algn="ctr"/>
            <a:r>
              <a:rPr lang="en-US" sz="2000" b="1" dirty="0">
                <a:latin typeface="Arial Unicode MS" pitchFamily="34" charset="-128"/>
                <a:ea typeface="Arial Unicode MS" pitchFamily="34" charset="-128"/>
                <a:cs typeface="Arial Unicode MS" pitchFamily="34" charset="-128"/>
              </a:rPr>
              <a:t>Major General</a:t>
            </a:r>
            <a:br>
              <a:rPr lang="en-US" sz="2000" b="1" dirty="0">
                <a:latin typeface="Arial Unicode MS" pitchFamily="34" charset="-128"/>
                <a:ea typeface="Arial Unicode MS" pitchFamily="34" charset="-128"/>
                <a:cs typeface="Arial Unicode MS" pitchFamily="34" charset="-128"/>
              </a:rPr>
            </a:br>
            <a:r>
              <a:rPr lang="en-US" sz="2000" b="1" dirty="0">
                <a:latin typeface="Arial Unicode MS" pitchFamily="34" charset="-128"/>
                <a:ea typeface="Arial Unicode MS" pitchFamily="34" charset="-128"/>
                <a:cs typeface="Arial Unicode MS" pitchFamily="34" charset="-128"/>
              </a:rPr>
              <a:t>Lesley R. Groves</a:t>
            </a:r>
          </a:p>
        </p:txBody>
      </p:sp>
      <p:pic>
        <p:nvPicPr>
          <p:cNvPr id="92168" name="Picture 10" descr="Major General Lesley R Groves"/>
          <p:cNvPicPr>
            <a:picLocks noChangeAspect="1" noChangeArrowheads="1"/>
          </p:cNvPicPr>
          <p:nvPr/>
        </p:nvPicPr>
        <p:blipFill>
          <a:blip r:embed="rId5" cstate="print"/>
          <a:srcRect l="3404" t="3311" r="1277" b="3539"/>
          <a:stretch>
            <a:fillRect/>
          </a:stretch>
        </p:blipFill>
        <p:spPr bwMode="auto">
          <a:xfrm>
            <a:off x="304800" y="1676400"/>
            <a:ext cx="2667000" cy="3200400"/>
          </a:xfrm>
          <a:prstGeom prst="rect">
            <a:avLst/>
          </a:prstGeom>
          <a:noFill/>
          <a:ln w="57150">
            <a:solidFill>
              <a:schemeClr val="tx1"/>
            </a:solidFill>
            <a:prstDash val="solid"/>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16749"/>
                                        </p:tgtEl>
                                        <p:attrNameLst>
                                          <p:attrName>style.visibility</p:attrName>
                                        </p:attrNameLst>
                                      </p:cBhvr>
                                      <p:to>
                                        <p:strVal val="visible"/>
                                      </p:to>
                                    </p:set>
                                    <p:animEffect transition="in" filter="fade">
                                      <p:cBhvr>
                                        <p:cTn id="7" dur="1155" decel="100000"/>
                                        <p:tgtEl>
                                          <p:spTgt spid="116749"/>
                                        </p:tgtEl>
                                      </p:cBhvr>
                                    </p:animEffect>
                                    <p:animScale>
                                      <p:cBhvr>
                                        <p:cTn id="8" dur="1155" decel="100000"/>
                                        <p:tgtEl>
                                          <p:spTgt spid="116749"/>
                                        </p:tgtEl>
                                      </p:cBhvr>
                                      <p:from x="10000" y="10000"/>
                                      <p:to x="200000" y="450000"/>
                                    </p:animScale>
                                    <p:animScale>
                                      <p:cBhvr>
                                        <p:cTn id="9" dur="1845" accel="100000" fill="hold">
                                          <p:stCondLst>
                                            <p:cond delay="1155"/>
                                          </p:stCondLst>
                                        </p:cTn>
                                        <p:tgtEl>
                                          <p:spTgt spid="116749"/>
                                        </p:tgtEl>
                                      </p:cBhvr>
                                      <p:from x="200000" y="450000"/>
                                      <p:to x="100000" y="100000"/>
                                    </p:animScale>
                                    <p:set>
                                      <p:cBhvr>
                                        <p:cTn id="10" dur="1155" fill="hold"/>
                                        <p:tgtEl>
                                          <p:spTgt spid="116749"/>
                                        </p:tgtEl>
                                        <p:attrNameLst>
                                          <p:attrName>ppt_x</p:attrName>
                                        </p:attrNameLst>
                                      </p:cBhvr>
                                      <p:to>
                                        <p:strVal val="(0.5)"/>
                                      </p:to>
                                    </p:set>
                                    <p:anim from="(0.5)" to="(#ppt_x)" calcmode="lin" valueType="num">
                                      <p:cBhvr>
                                        <p:cTn id="11" dur="1845" accel="100000" fill="hold">
                                          <p:stCondLst>
                                            <p:cond delay="1155"/>
                                          </p:stCondLst>
                                        </p:cTn>
                                        <p:tgtEl>
                                          <p:spTgt spid="116749"/>
                                        </p:tgtEl>
                                        <p:attrNameLst>
                                          <p:attrName>ppt_x</p:attrName>
                                        </p:attrNameLst>
                                      </p:cBhvr>
                                    </p:anim>
                                    <p:set>
                                      <p:cBhvr>
                                        <p:cTn id="12" dur="1155" fill="hold"/>
                                        <p:tgtEl>
                                          <p:spTgt spid="116749"/>
                                        </p:tgtEl>
                                        <p:attrNameLst>
                                          <p:attrName>ppt_y</p:attrName>
                                        </p:attrNameLst>
                                      </p:cBhvr>
                                      <p:to>
                                        <p:strVal val="(#ppt_y+0.4)"/>
                                      </p:to>
                                    </p:set>
                                    <p:anim from="(#ppt_y+0.4)" to="(#ppt_y)" calcmode="lin" valueType="num">
                                      <p:cBhvr>
                                        <p:cTn id="13" dur="1845" accel="100000" fill="hold">
                                          <p:stCondLst>
                                            <p:cond delay="1155"/>
                                          </p:stCondLst>
                                        </p:cTn>
                                        <p:tgtEl>
                                          <p:spTgt spid="11674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4" fill="hold">
                            <p:stCondLst>
                              <p:cond delay="3000"/>
                            </p:stCondLst>
                            <p:childTnLst>
                              <p:par>
                                <p:cTn id="15" presetID="9" presetClass="entr" presetSubtype="0" fill="hold" nodeType="afterEffect">
                                  <p:stCondLst>
                                    <p:cond delay="1000"/>
                                  </p:stCondLst>
                                  <p:childTnLst>
                                    <p:set>
                                      <p:cBhvr>
                                        <p:cTn id="16" dur="1" fill="hold">
                                          <p:stCondLst>
                                            <p:cond delay="0"/>
                                          </p:stCondLst>
                                        </p:cTn>
                                        <p:tgtEl>
                                          <p:spTgt spid="116742">
                                            <p:txEl>
                                              <p:pRg st="0" end="0"/>
                                            </p:txEl>
                                          </p:spTgt>
                                        </p:tgtEl>
                                        <p:attrNameLst>
                                          <p:attrName>style.visibility</p:attrName>
                                        </p:attrNameLst>
                                      </p:cBhvr>
                                      <p:to>
                                        <p:strVal val="visible"/>
                                      </p:to>
                                    </p:set>
                                    <p:animEffect transition="in" filter="dissolve">
                                      <p:cBhvr>
                                        <p:cTn id="17" dur="1000"/>
                                        <p:tgtEl>
                                          <p:spTgt spid="1167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Pacific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President Roosevelt died in April 1945.(In May Germany surrendered.  President Truman, (Roosevelt’s vice president) had to decide. whether to use this new type of bomb. </a:t>
            </a:r>
          </a:p>
          <a:p>
            <a:r>
              <a:rPr lang="en-US" dirty="0" smtClean="0"/>
              <a:t>He knew that if he fought traditional war America could lose hundred of thousands soldiers in trying to capture Japan.  He also knew the dropping an Atomic bomb would provide destruction never yet seen by one bomb.</a:t>
            </a:r>
          </a:p>
          <a:p>
            <a:r>
              <a:rPr lang="en-US" dirty="0" smtClean="0"/>
              <a:t>Truman decides to drop the bomb!!!!!!!!!!</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685800" y="152400"/>
            <a:ext cx="8305800" cy="701675"/>
          </a:xfrm>
          <a:prstGeom prst="rect">
            <a:avLst/>
          </a:prstGeom>
          <a:noFill/>
          <a:ln w="76200">
            <a:noFill/>
            <a:miter lim="800000"/>
            <a:headEnd type="none" w="sm" len="sm"/>
            <a:tailEnd type="none" w="sm" len="sm"/>
          </a:ln>
          <a:effectLst/>
        </p:spPr>
        <p:txBody>
          <a:bodyPr wrap="square">
            <a:spAutoFit/>
          </a:bodyPr>
          <a:lstStyle/>
          <a:p>
            <a:pPr algn="ctr">
              <a:spcBef>
                <a:spcPct val="50000"/>
              </a:spcBef>
              <a:defRPr/>
            </a:pPr>
            <a:r>
              <a:rPr lang="en-US" sz="4000" b="1" dirty="0">
                <a:latin typeface="Arial Unicode MS" pitchFamily="34" charset="-128"/>
                <a:ea typeface="Arial Unicode MS" pitchFamily="34" charset="-128"/>
                <a:cs typeface="Arial Unicode MS" pitchFamily="34" charset="-128"/>
              </a:rPr>
              <a:t>Hiroshima – August 6, 1945</a:t>
            </a:r>
          </a:p>
        </p:txBody>
      </p:sp>
      <p:pic>
        <p:nvPicPr>
          <p:cNvPr id="93187" name="Picture 7" descr="Nagasaki Bomb"/>
          <p:cNvPicPr>
            <a:picLocks noChangeAspect="1" noChangeArrowheads="1"/>
          </p:cNvPicPr>
          <p:nvPr/>
        </p:nvPicPr>
        <p:blipFill>
          <a:blip r:embed="rId3" cstate="print">
            <a:lum bright="6000" contrast="12000"/>
          </a:blip>
          <a:srcRect/>
          <a:stretch>
            <a:fillRect/>
          </a:stretch>
        </p:blipFill>
        <p:spPr bwMode="auto">
          <a:xfrm>
            <a:off x="228600" y="914400"/>
            <a:ext cx="3613150" cy="4800600"/>
          </a:xfrm>
          <a:prstGeom prst="rect">
            <a:avLst/>
          </a:prstGeom>
          <a:noFill/>
          <a:ln w="76200">
            <a:noFill/>
            <a:miter lim="800000"/>
            <a:headEnd/>
            <a:tailEnd/>
          </a:ln>
        </p:spPr>
      </p:pic>
      <p:pic>
        <p:nvPicPr>
          <p:cNvPr id="93188" name="Picture 8" descr="Hiroshima-after"/>
          <p:cNvPicPr>
            <a:picLocks noChangeAspect="1" noChangeArrowheads="1"/>
          </p:cNvPicPr>
          <p:nvPr/>
        </p:nvPicPr>
        <p:blipFill>
          <a:blip r:embed="rId4" cstate="print">
            <a:lum bright="-6000" contrast="6000"/>
          </a:blip>
          <a:srcRect/>
          <a:stretch>
            <a:fillRect/>
          </a:stretch>
        </p:blipFill>
        <p:spPr bwMode="auto">
          <a:xfrm>
            <a:off x="4038600" y="3124200"/>
            <a:ext cx="4953000" cy="3124200"/>
          </a:xfrm>
          <a:prstGeom prst="rect">
            <a:avLst/>
          </a:prstGeom>
          <a:noFill/>
          <a:ln w="76200">
            <a:noFill/>
            <a:miter lim="800000"/>
            <a:headEnd/>
            <a:tailEnd/>
          </a:ln>
        </p:spPr>
      </p:pic>
      <p:sp>
        <p:nvSpPr>
          <p:cNvPr id="96266" name="Rectangle 10"/>
          <p:cNvSpPr>
            <a:spLocks noChangeArrowheads="1"/>
          </p:cNvSpPr>
          <p:nvPr/>
        </p:nvSpPr>
        <p:spPr bwMode="auto">
          <a:xfrm>
            <a:off x="4343400" y="914400"/>
            <a:ext cx="4419600" cy="2308324"/>
          </a:xfrm>
          <a:prstGeom prst="rect">
            <a:avLst/>
          </a:prstGeom>
          <a:noFill/>
          <a:ln w="76200">
            <a:noFill/>
            <a:miter lim="800000"/>
            <a:headEnd type="none" w="sm" len="sm"/>
            <a:tailEnd type="none" w="sm" len="sm"/>
          </a:ln>
        </p:spPr>
        <p:txBody>
          <a:bodyPr wrap="square">
            <a:spAutoFit/>
          </a:bodyPr>
          <a:lstStyle/>
          <a:p>
            <a:pPr marL="406400" indent="-406400">
              <a:buClr>
                <a:srgbClr val="D80000"/>
              </a:buClr>
            </a:pPr>
            <a:r>
              <a:rPr lang="en-US" sz="2400" b="1" dirty="0" smtClean="0">
                <a:latin typeface="Arial Unicode MS" pitchFamily="34" charset="-128"/>
                <a:ea typeface="Arial Unicode MS" pitchFamily="34" charset="-128"/>
                <a:cs typeface="Arial Unicode MS" pitchFamily="34" charset="-128"/>
              </a:rPr>
              <a:t>	70,000 </a:t>
            </a:r>
            <a:r>
              <a:rPr lang="en-US" sz="2400" b="1" dirty="0">
                <a:latin typeface="Arial Unicode MS" pitchFamily="34" charset="-128"/>
                <a:ea typeface="Arial Unicode MS" pitchFamily="34" charset="-128"/>
                <a:cs typeface="Arial Unicode MS" pitchFamily="34" charset="-128"/>
              </a:rPr>
              <a:t>killed </a:t>
            </a:r>
            <a:r>
              <a:rPr lang="en-US" sz="2400" b="1" dirty="0" smtClean="0">
                <a:latin typeface="Arial Unicode MS" pitchFamily="34" charset="-128"/>
                <a:ea typeface="Arial Unicode MS" pitchFamily="34" charset="-128"/>
                <a:cs typeface="Arial Unicode MS" pitchFamily="34" charset="-128"/>
              </a:rPr>
              <a:t>immediately</a:t>
            </a:r>
            <a:r>
              <a:rPr lang="en-US" sz="2400" b="1" dirty="0">
                <a:latin typeface="Arial Unicode MS" pitchFamily="34" charset="-128"/>
                <a:ea typeface="Arial Unicode MS" pitchFamily="34" charset="-128"/>
                <a:cs typeface="Arial Unicode MS" pitchFamily="34" charset="-128"/>
              </a:rPr>
              <a:t>.</a:t>
            </a:r>
          </a:p>
          <a:p>
            <a:pPr marL="406400" indent="-406400">
              <a:buClr>
                <a:srgbClr val="D80000"/>
              </a:buClr>
            </a:pPr>
            <a:r>
              <a:rPr lang="en-US" sz="2400" b="1" dirty="0" smtClean="0">
                <a:latin typeface="Arial Unicode MS" pitchFamily="34" charset="-128"/>
                <a:ea typeface="Arial Unicode MS" pitchFamily="34" charset="-128"/>
                <a:cs typeface="Arial Unicode MS" pitchFamily="34" charset="-128"/>
              </a:rPr>
              <a:t>	48,000 buildings destroyed</a:t>
            </a:r>
            <a:r>
              <a:rPr lang="en-US" sz="2400" b="1" dirty="0">
                <a:latin typeface="Arial Unicode MS" pitchFamily="34" charset="-128"/>
                <a:ea typeface="Arial Unicode MS" pitchFamily="34" charset="-128"/>
                <a:cs typeface="Arial Unicode MS" pitchFamily="34" charset="-128"/>
              </a:rPr>
              <a:t>.</a:t>
            </a:r>
          </a:p>
          <a:p>
            <a:pPr marL="406400" indent="-406400">
              <a:buClr>
                <a:srgbClr val="D80000"/>
              </a:buClr>
            </a:pPr>
            <a:r>
              <a:rPr lang="en-US" sz="2400" b="1" dirty="0" smtClean="0">
                <a:latin typeface="Arial Unicode MS" pitchFamily="34" charset="-128"/>
                <a:ea typeface="Arial Unicode MS" pitchFamily="34" charset="-128"/>
                <a:cs typeface="Arial Unicode MS" pitchFamily="34" charset="-128"/>
              </a:rPr>
              <a:t>	100,000s </a:t>
            </a:r>
            <a:r>
              <a:rPr lang="en-US" sz="2400" b="1" dirty="0">
                <a:latin typeface="Arial Unicode MS" pitchFamily="34" charset="-128"/>
                <a:ea typeface="Arial Unicode MS" pitchFamily="34" charset="-128"/>
                <a:cs typeface="Arial Unicode MS" pitchFamily="34" charset="-128"/>
              </a:rPr>
              <a:t>died of </a:t>
            </a:r>
            <a:r>
              <a:rPr lang="en-US" sz="2400" b="1" dirty="0" smtClean="0">
                <a:latin typeface="Arial Unicode MS" pitchFamily="34" charset="-128"/>
                <a:ea typeface="Arial Unicode MS" pitchFamily="34" charset="-128"/>
                <a:cs typeface="Arial Unicode MS" pitchFamily="34" charset="-128"/>
              </a:rPr>
              <a:t>radiation </a:t>
            </a:r>
            <a:r>
              <a:rPr lang="en-US" sz="2400" b="1" dirty="0">
                <a:latin typeface="Arial Unicode MS" pitchFamily="34" charset="-128"/>
                <a:ea typeface="Arial Unicode MS" pitchFamily="34" charset="-128"/>
                <a:cs typeface="Arial Unicode MS" pitchFamily="34" charset="-128"/>
              </a:rPr>
              <a:t>poisoning &amp; </a:t>
            </a:r>
            <a:r>
              <a:rPr lang="en-US" sz="2400" b="1" dirty="0" smtClean="0">
                <a:latin typeface="Arial Unicode MS" pitchFamily="34" charset="-128"/>
                <a:ea typeface="Arial Unicode MS" pitchFamily="34" charset="-128"/>
                <a:cs typeface="Arial Unicode MS" pitchFamily="34" charset="-128"/>
              </a:rPr>
              <a:t>cancer </a:t>
            </a:r>
            <a:r>
              <a:rPr lang="en-US" sz="2400" b="1" dirty="0">
                <a:latin typeface="Arial Unicode MS" pitchFamily="34" charset="-128"/>
                <a:ea typeface="Arial Unicode MS" pitchFamily="34" charset="-128"/>
                <a:cs typeface="Arial Unicode MS" pitchFamily="34" charset="-128"/>
              </a:rPr>
              <a:t>later</a:t>
            </a:r>
            <a:r>
              <a:rPr lang="en-US" sz="2400" b="1" dirty="0" smtClean="0">
                <a:latin typeface="Arial Unicode MS" pitchFamily="34" charset="-128"/>
                <a:ea typeface="Arial Unicode MS" pitchFamily="34" charset="-128"/>
                <a:cs typeface="Arial Unicode MS" pitchFamily="34" charset="-128"/>
              </a:rPr>
              <a:t>.</a:t>
            </a:r>
          </a:p>
          <a:p>
            <a:pPr marL="406400" indent="-406400">
              <a:buClr>
                <a:srgbClr val="D80000"/>
              </a:buClr>
            </a:pPr>
            <a:r>
              <a:rPr lang="en-US" sz="2400" b="1" dirty="0" smtClean="0">
                <a:latin typeface="Arial Unicode MS" pitchFamily="34" charset="-128"/>
                <a:ea typeface="Arial Unicode MS" pitchFamily="34" charset="-128"/>
                <a:cs typeface="Arial Unicode MS" pitchFamily="34" charset="-128"/>
              </a:rPr>
              <a:t>Japan still did not surrender……SO</a:t>
            </a:r>
            <a:endParaRPr lang="en-US" sz="2400" b="1" dirty="0">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66">
                                            <p:txEl>
                                              <p:pRg st="0" end="0"/>
                                            </p:txEl>
                                          </p:spTgt>
                                        </p:tgtEl>
                                        <p:attrNameLst>
                                          <p:attrName>style.visibility</p:attrName>
                                        </p:attrNameLst>
                                      </p:cBhvr>
                                      <p:to>
                                        <p:strVal val="visible"/>
                                      </p:to>
                                    </p:set>
                                    <p:animEffect transition="in" filter="fade">
                                      <p:cBhvr>
                                        <p:cTn id="7" dur="500"/>
                                        <p:tgtEl>
                                          <p:spTgt spid="96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66">
                                            <p:txEl>
                                              <p:pRg st="1" end="1"/>
                                            </p:txEl>
                                          </p:spTgt>
                                        </p:tgtEl>
                                        <p:attrNameLst>
                                          <p:attrName>style.visibility</p:attrName>
                                        </p:attrNameLst>
                                      </p:cBhvr>
                                      <p:to>
                                        <p:strVal val="visible"/>
                                      </p:to>
                                    </p:set>
                                    <p:animEffect transition="in" filter="fade">
                                      <p:cBhvr>
                                        <p:cTn id="12" dur="500"/>
                                        <p:tgtEl>
                                          <p:spTgt spid="96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266">
                                            <p:txEl>
                                              <p:pRg st="2" end="2"/>
                                            </p:txEl>
                                          </p:spTgt>
                                        </p:tgtEl>
                                        <p:attrNameLst>
                                          <p:attrName>style.visibility</p:attrName>
                                        </p:attrNameLst>
                                      </p:cBhvr>
                                      <p:to>
                                        <p:strVal val="visible"/>
                                      </p:to>
                                    </p:set>
                                    <p:animEffect transition="in" filter="fade">
                                      <p:cBhvr>
                                        <p:cTn id="17" dur="500"/>
                                        <p:tgtEl>
                                          <p:spTgt spid="962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266">
                                            <p:txEl>
                                              <p:pRg st="3" end="3"/>
                                            </p:txEl>
                                          </p:spTgt>
                                        </p:tgtEl>
                                        <p:attrNameLst>
                                          <p:attrName>style.visibility</p:attrName>
                                        </p:attrNameLst>
                                      </p:cBhvr>
                                      <p:to>
                                        <p:strVal val="visible"/>
                                      </p:to>
                                    </p:set>
                                    <p:animEffect transition="in" filter="fade">
                                      <p:cBhvr>
                                        <p:cTn id="22" dur="500"/>
                                        <p:tgtEl>
                                          <p:spTgt spid="962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Hiroshima bomb"/>
          <p:cNvPicPr>
            <a:picLocks noChangeAspect="1" noChangeArrowheads="1"/>
          </p:cNvPicPr>
          <p:nvPr/>
        </p:nvPicPr>
        <p:blipFill>
          <a:blip r:embed="rId2" cstate="print">
            <a:lum contrast="6000"/>
          </a:blip>
          <a:srcRect l="1595" r="2475"/>
          <a:stretch>
            <a:fillRect/>
          </a:stretch>
        </p:blipFill>
        <p:spPr bwMode="auto">
          <a:xfrm>
            <a:off x="0" y="1143000"/>
            <a:ext cx="4572000" cy="3657600"/>
          </a:xfrm>
          <a:prstGeom prst="rect">
            <a:avLst/>
          </a:prstGeom>
          <a:noFill/>
          <a:ln w="76200">
            <a:noFill/>
            <a:miter lim="800000"/>
            <a:headEnd/>
            <a:tailEnd/>
          </a:ln>
        </p:spPr>
      </p:pic>
      <p:sp>
        <p:nvSpPr>
          <p:cNvPr id="84994" name="Text Box 2"/>
          <p:cNvSpPr txBox="1">
            <a:spLocks noChangeArrowheads="1"/>
          </p:cNvSpPr>
          <p:nvPr/>
        </p:nvSpPr>
        <p:spPr bwMode="auto">
          <a:xfrm>
            <a:off x="914400" y="304800"/>
            <a:ext cx="7620000" cy="707886"/>
          </a:xfrm>
          <a:prstGeom prst="rect">
            <a:avLst/>
          </a:prstGeom>
          <a:noFill/>
          <a:ln w="76200">
            <a:solidFill>
              <a:srgbClr val="FF0000"/>
            </a:solidFill>
            <a:miter lim="800000"/>
            <a:headEnd type="none" w="sm" len="sm"/>
            <a:tailEnd type="none" w="sm" len="sm"/>
          </a:ln>
          <a:effectLst/>
        </p:spPr>
        <p:txBody>
          <a:bodyPr>
            <a:spAutoFit/>
          </a:bodyPr>
          <a:lstStyle/>
          <a:p>
            <a:pPr algn="ctr">
              <a:spcBef>
                <a:spcPct val="50000"/>
              </a:spcBef>
              <a:defRPr/>
            </a:pPr>
            <a:r>
              <a:rPr lang="en-US" sz="2000" b="1" dirty="0" smtClean="0">
                <a:latin typeface="Arial Unicode MS" pitchFamily="34" charset="-128"/>
                <a:ea typeface="Arial Unicode MS" pitchFamily="34" charset="-128"/>
                <a:cs typeface="Arial Unicode MS" pitchFamily="34" charset="-128"/>
              </a:rPr>
              <a:t>President Truman order the dropping of a second bomb on Nagasaki </a:t>
            </a:r>
            <a:r>
              <a:rPr lang="en-US" sz="2000" b="1" dirty="0">
                <a:latin typeface="Arial Unicode MS" pitchFamily="34" charset="-128"/>
                <a:ea typeface="Arial Unicode MS" pitchFamily="34" charset="-128"/>
                <a:cs typeface="Arial Unicode MS" pitchFamily="34" charset="-128"/>
              </a:rPr>
              <a:t>– August 9, 1945</a:t>
            </a:r>
          </a:p>
        </p:txBody>
      </p:sp>
      <p:pic>
        <p:nvPicPr>
          <p:cNvPr id="94212" name="Picture 5" descr="Nagasaki after bomb"/>
          <p:cNvPicPr>
            <a:picLocks noChangeAspect="1" noChangeArrowheads="1"/>
          </p:cNvPicPr>
          <p:nvPr/>
        </p:nvPicPr>
        <p:blipFill>
          <a:blip r:embed="rId3" cstate="print">
            <a:lum bright="6000" contrast="6000"/>
          </a:blip>
          <a:srcRect/>
          <a:stretch>
            <a:fillRect/>
          </a:stretch>
        </p:blipFill>
        <p:spPr bwMode="auto">
          <a:xfrm>
            <a:off x="4648200" y="1600200"/>
            <a:ext cx="4495800" cy="4349750"/>
          </a:xfrm>
          <a:prstGeom prst="rect">
            <a:avLst/>
          </a:prstGeom>
          <a:noFill/>
          <a:ln w="76200">
            <a:noFill/>
            <a:miter lim="800000"/>
            <a:headEnd/>
            <a:tailEnd/>
          </a:ln>
        </p:spPr>
      </p:pic>
      <p:sp>
        <p:nvSpPr>
          <p:cNvPr id="84999" name="Rectangle 7"/>
          <p:cNvSpPr>
            <a:spLocks noChangeArrowheads="1"/>
          </p:cNvSpPr>
          <p:nvPr/>
        </p:nvSpPr>
        <p:spPr bwMode="auto">
          <a:xfrm>
            <a:off x="0" y="4953000"/>
            <a:ext cx="4800600" cy="1323439"/>
          </a:xfrm>
          <a:prstGeom prst="rect">
            <a:avLst/>
          </a:prstGeom>
          <a:noFill/>
          <a:ln w="12700">
            <a:noFill/>
            <a:miter lim="800000"/>
            <a:headEnd type="none" w="sm" len="sm"/>
            <a:tailEnd type="none" w="sm" len="sm"/>
          </a:ln>
        </p:spPr>
        <p:txBody>
          <a:bodyPr wrap="square">
            <a:spAutoFit/>
          </a:bodyPr>
          <a:lstStyle/>
          <a:p>
            <a:pPr marL="347663" indent="-347663">
              <a:buClr>
                <a:srgbClr val="D80000"/>
              </a:buClr>
            </a:pPr>
            <a:r>
              <a:rPr lang="en-US" sz="2000" b="1" dirty="0">
                <a:latin typeface="Arial Unicode MS" pitchFamily="34" charset="-128"/>
                <a:ea typeface="Arial Unicode MS" pitchFamily="34" charset="-128"/>
                <a:cs typeface="Arial Unicode MS" pitchFamily="34" charset="-128"/>
              </a:rPr>
              <a:t>40,000 killed </a:t>
            </a:r>
            <a:r>
              <a:rPr lang="en-US" sz="2000" b="1" dirty="0" smtClean="0">
                <a:latin typeface="Arial Unicode MS" pitchFamily="34" charset="-128"/>
                <a:ea typeface="Arial Unicode MS" pitchFamily="34" charset="-128"/>
                <a:cs typeface="Arial Unicode MS" pitchFamily="34" charset="-128"/>
              </a:rPr>
              <a:t>immediately</a:t>
            </a:r>
            <a:r>
              <a:rPr lang="en-US" sz="2000" b="1" dirty="0">
                <a:latin typeface="Arial Unicode MS" pitchFamily="34" charset="-128"/>
                <a:ea typeface="Arial Unicode MS" pitchFamily="34" charset="-128"/>
                <a:cs typeface="Arial Unicode MS" pitchFamily="34" charset="-128"/>
              </a:rPr>
              <a:t>.</a:t>
            </a:r>
          </a:p>
          <a:p>
            <a:pPr marL="347663" indent="-347663">
              <a:buClr>
                <a:srgbClr val="D80000"/>
              </a:buClr>
            </a:pPr>
            <a:r>
              <a:rPr lang="en-US" sz="2000" b="1" dirty="0">
                <a:latin typeface="Arial Unicode MS" pitchFamily="34" charset="-128"/>
                <a:ea typeface="Arial Unicode MS" pitchFamily="34" charset="-128"/>
                <a:cs typeface="Arial Unicode MS" pitchFamily="34" charset="-128"/>
              </a:rPr>
              <a:t>60,000 injured.</a:t>
            </a:r>
          </a:p>
          <a:p>
            <a:pPr marL="347663" indent="-347663">
              <a:buClr>
                <a:srgbClr val="D80000"/>
              </a:buClr>
            </a:pPr>
            <a:r>
              <a:rPr lang="en-US" sz="2000" b="1" dirty="0">
                <a:latin typeface="Arial Unicode MS" pitchFamily="34" charset="-128"/>
                <a:ea typeface="Arial Unicode MS" pitchFamily="34" charset="-128"/>
                <a:cs typeface="Arial Unicode MS" pitchFamily="34" charset="-128"/>
              </a:rPr>
              <a:t>100,000s died </a:t>
            </a:r>
            <a:r>
              <a:rPr lang="en-US" sz="2000" b="1" dirty="0" smtClean="0">
                <a:latin typeface="Arial Unicode MS" pitchFamily="34" charset="-128"/>
                <a:ea typeface="Arial Unicode MS" pitchFamily="34" charset="-128"/>
                <a:cs typeface="Arial Unicode MS" pitchFamily="34" charset="-128"/>
              </a:rPr>
              <a:t>of radiation poisoning</a:t>
            </a:r>
            <a:r>
              <a:rPr lang="en-US" sz="2000" b="1" dirty="0">
                <a:latin typeface="Arial Unicode MS" pitchFamily="34" charset="-128"/>
                <a:ea typeface="Arial Unicode MS" pitchFamily="34" charset="-128"/>
                <a:cs typeface="Arial Unicode MS" pitchFamily="34" charset="-128"/>
              </a:rPr>
              <a:t> </a:t>
            </a:r>
            <a:r>
              <a:rPr lang="en-US" sz="2000" b="1" dirty="0" smtClean="0">
                <a:latin typeface="Arial Unicode MS" pitchFamily="34" charset="-128"/>
                <a:ea typeface="Arial Unicode MS" pitchFamily="34" charset="-128"/>
                <a:cs typeface="Arial Unicode MS" pitchFamily="34" charset="-128"/>
              </a:rPr>
              <a:t>&amp; </a:t>
            </a:r>
            <a:r>
              <a:rPr lang="en-US" sz="2000" b="1" dirty="0">
                <a:latin typeface="Arial Unicode MS" pitchFamily="34" charset="-128"/>
                <a:ea typeface="Arial Unicode MS" pitchFamily="34" charset="-128"/>
                <a:cs typeface="Arial Unicode MS" pitchFamily="34" charset="-128"/>
              </a:rPr>
              <a:t>cancer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animEffect transition="in" filter="fade">
                                      <p:cBhvr>
                                        <p:cTn id="7" dur="1000"/>
                                        <p:tgtEl>
                                          <p:spTgt spid="849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999">
                                            <p:txEl>
                                              <p:pRg st="1" end="1"/>
                                            </p:txEl>
                                          </p:spTgt>
                                        </p:tgtEl>
                                        <p:attrNameLst>
                                          <p:attrName>style.visibility</p:attrName>
                                        </p:attrNameLst>
                                      </p:cBhvr>
                                      <p:to>
                                        <p:strVal val="visible"/>
                                      </p:to>
                                    </p:set>
                                    <p:animEffect transition="in" filter="fade">
                                      <p:cBhvr>
                                        <p:cTn id="12" dur="1000"/>
                                        <p:tgtEl>
                                          <p:spTgt spid="849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999">
                                            <p:txEl>
                                              <p:pRg st="2" end="2"/>
                                            </p:txEl>
                                          </p:spTgt>
                                        </p:tgtEl>
                                        <p:attrNameLst>
                                          <p:attrName>style.visibility</p:attrName>
                                        </p:attrNameLst>
                                      </p:cBhvr>
                                      <p:to>
                                        <p:strVal val="visible"/>
                                      </p:to>
                                    </p:set>
                                    <p:animEffect transition="in" filter="fade">
                                      <p:cBhvr>
                                        <p:cTn id="17" dur="1000"/>
                                        <p:tgtEl>
                                          <p:spTgt spid="849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685800" y="228600"/>
            <a:ext cx="8001000" cy="523220"/>
          </a:xfrm>
          <a:prstGeom prst="rect">
            <a:avLst/>
          </a:prstGeom>
          <a:noFill/>
          <a:ln w="76200">
            <a:noFill/>
            <a:miter lim="800000"/>
            <a:headEnd type="none" w="sm" len="sm"/>
            <a:tailEnd type="none" w="sm" len="sm"/>
          </a:ln>
          <a:effectLst/>
        </p:spPr>
        <p:txBody>
          <a:bodyPr wrap="square">
            <a:spAutoFit/>
          </a:bodyPr>
          <a:lstStyle/>
          <a:p>
            <a:pPr algn="ctr">
              <a:spcBef>
                <a:spcPct val="50000"/>
              </a:spcBef>
              <a:defRPr/>
            </a:pPr>
            <a:r>
              <a:rPr lang="en-US" sz="2800" b="1" dirty="0">
                <a:latin typeface="Arial Unicode MS" pitchFamily="34" charset="-128"/>
                <a:ea typeface="Arial Unicode MS" pitchFamily="34" charset="-128"/>
                <a:cs typeface="Arial Unicode MS" pitchFamily="34" charset="-128"/>
              </a:rPr>
              <a:t>Japanese A-Bomb Survivors</a:t>
            </a:r>
          </a:p>
        </p:txBody>
      </p:sp>
      <p:pic>
        <p:nvPicPr>
          <p:cNvPr id="95235" name="Picture 4" descr="Japanese A-bomb survivor-skin burns"/>
          <p:cNvPicPr>
            <a:picLocks noChangeAspect="1" noChangeArrowheads="1"/>
          </p:cNvPicPr>
          <p:nvPr/>
        </p:nvPicPr>
        <p:blipFill>
          <a:blip r:embed="rId2" cstate="print">
            <a:lum contrast="6000"/>
          </a:blip>
          <a:srcRect/>
          <a:stretch>
            <a:fillRect/>
          </a:stretch>
        </p:blipFill>
        <p:spPr bwMode="auto">
          <a:xfrm>
            <a:off x="457200" y="1066800"/>
            <a:ext cx="3752850" cy="4419600"/>
          </a:xfrm>
          <a:prstGeom prst="rect">
            <a:avLst/>
          </a:prstGeom>
          <a:noFill/>
          <a:ln w="76200">
            <a:solidFill>
              <a:srgbClr val="FF0000"/>
            </a:solidFill>
            <a:miter lim="800000"/>
            <a:headEnd/>
            <a:tailEnd/>
          </a:ln>
        </p:spPr>
      </p:pic>
      <p:pic>
        <p:nvPicPr>
          <p:cNvPr id="95236" name="Picture 5" descr="A-bom victim-1"/>
          <p:cNvPicPr>
            <a:picLocks noChangeAspect="1" noChangeArrowheads="1"/>
          </p:cNvPicPr>
          <p:nvPr/>
        </p:nvPicPr>
        <p:blipFill>
          <a:blip r:embed="rId3" cstate="print"/>
          <a:srcRect/>
          <a:stretch>
            <a:fillRect/>
          </a:stretch>
        </p:blipFill>
        <p:spPr bwMode="auto">
          <a:xfrm>
            <a:off x="4876800" y="1219200"/>
            <a:ext cx="3514725" cy="5181600"/>
          </a:xfrm>
          <a:prstGeom prst="rect">
            <a:avLst/>
          </a:prstGeom>
          <a:noFill/>
          <a:ln w="76200">
            <a:solidFill>
              <a:srgbClr val="FF0000"/>
            </a:solidFill>
            <a:miter lim="800000"/>
            <a:headEnd/>
            <a:tailEnd/>
          </a:ln>
        </p:spPr>
      </p:pic>
      <p:sp>
        <p:nvSpPr>
          <p:cNvPr id="5" name="TextBox 4"/>
          <p:cNvSpPr txBox="1"/>
          <p:nvPr/>
        </p:nvSpPr>
        <p:spPr>
          <a:xfrm>
            <a:off x="304800" y="5943600"/>
            <a:ext cx="3655296" cy="369332"/>
          </a:xfrm>
          <a:prstGeom prst="rect">
            <a:avLst/>
          </a:prstGeom>
          <a:noFill/>
        </p:spPr>
        <p:txBody>
          <a:bodyPr wrap="none" rtlCol="0">
            <a:spAutoFit/>
          </a:bodyPr>
          <a:lstStyle/>
          <a:p>
            <a:r>
              <a:rPr lang="en-US" dirty="0" smtClean="0"/>
              <a:t>Radiation Burns,  Child’s hair falls out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152400"/>
            <a:ext cx="8382000" cy="954107"/>
          </a:xfrm>
          <a:prstGeom prst="rect">
            <a:avLst/>
          </a:prstGeom>
          <a:noFill/>
          <a:ln w="76200">
            <a:noFill/>
            <a:miter lim="800000"/>
            <a:headEnd type="none" w="sm" len="sm"/>
            <a:tailEnd type="none" w="sm" len="sm"/>
          </a:ln>
          <a:effectLst/>
        </p:spPr>
        <p:txBody>
          <a:bodyPr wrap="square">
            <a:spAutoFit/>
          </a:bodyPr>
          <a:lstStyle/>
          <a:p>
            <a:pPr algn="ctr">
              <a:spcBef>
                <a:spcPct val="50000"/>
              </a:spcBef>
              <a:defRPr/>
            </a:pPr>
            <a:r>
              <a:rPr lang="en-US" sz="2800" b="1" dirty="0" smtClean="0">
                <a:latin typeface="Arial Unicode MS" pitchFamily="34" charset="-128"/>
                <a:ea typeface="Arial Unicode MS" pitchFamily="34" charset="-128"/>
                <a:cs typeface="Arial Unicode MS" pitchFamily="34" charset="-128"/>
              </a:rPr>
              <a:t>V-J day.  Japans surrenders after the 2</a:t>
            </a:r>
            <a:r>
              <a:rPr lang="en-US" sz="2800" b="1" baseline="30000" dirty="0" smtClean="0">
                <a:latin typeface="Arial Unicode MS" pitchFamily="34" charset="-128"/>
                <a:ea typeface="Arial Unicode MS" pitchFamily="34" charset="-128"/>
                <a:cs typeface="Arial Unicode MS" pitchFamily="34" charset="-128"/>
              </a:rPr>
              <a:t>nd</a:t>
            </a:r>
            <a:r>
              <a:rPr lang="en-US" sz="2800" b="1" dirty="0" smtClean="0">
                <a:latin typeface="Arial Unicode MS" pitchFamily="34" charset="-128"/>
                <a:ea typeface="Arial Unicode MS" pitchFamily="34" charset="-128"/>
                <a:cs typeface="Arial Unicode MS" pitchFamily="34" charset="-128"/>
              </a:rPr>
              <a:t> bomb dropped</a:t>
            </a:r>
            <a:endParaRPr lang="en-US" sz="2800" b="1" dirty="0">
              <a:latin typeface="Arial Unicode MS" pitchFamily="34" charset="-128"/>
              <a:ea typeface="Arial Unicode MS" pitchFamily="34" charset="-128"/>
              <a:cs typeface="Arial Unicode MS" pitchFamily="34" charset="-128"/>
            </a:endParaRPr>
          </a:p>
        </p:txBody>
      </p:sp>
      <p:pic>
        <p:nvPicPr>
          <p:cNvPr id="97283" name="Picture 5" descr="MacArthur signs armistice"/>
          <p:cNvPicPr>
            <a:picLocks noChangeAspect="1" noChangeArrowheads="1"/>
          </p:cNvPicPr>
          <p:nvPr/>
        </p:nvPicPr>
        <p:blipFill>
          <a:blip r:embed="rId2" cstate="print">
            <a:lum bright="12000" contrast="6000"/>
          </a:blip>
          <a:srcRect/>
          <a:stretch>
            <a:fillRect/>
          </a:stretch>
        </p:blipFill>
        <p:spPr bwMode="auto">
          <a:xfrm>
            <a:off x="228600" y="1143000"/>
            <a:ext cx="4648200" cy="2289175"/>
          </a:xfrm>
          <a:prstGeom prst="rect">
            <a:avLst/>
          </a:prstGeom>
          <a:noFill/>
          <a:ln w="76200">
            <a:noFill/>
            <a:miter lim="800000"/>
            <a:headEnd/>
            <a:tailEnd/>
          </a:ln>
        </p:spPr>
      </p:pic>
      <p:pic>
        <p:nvPicPr>
          <p:cNvPr id="97284" name="Picture 7" descr="JapSurrender-2"/>
          <p:cNvPicPr>
            <a:picLocks noChangeAspect="1" noChangeArrowheads="1"/>
          </p:cNvPicPr>
          <p:nvPr/>
        </p:nvPicPr>
        <p:blipFill>
          <a:blip r:embed="rId3" cstate="print">
            <a:lum contrast="6000"/>
          </a:blip>
          <a:srcRect l="3108" b="1740"/>
          <a:stretch>
            <a:fillRect/>
          </a:stretch>
        </p:blipFill>
        <p:spPr bwMode="auto">
          <a:xfrm>
            <a:off x="2133600" y="3429000"/>
            <a:ext cx="4749800" cy="3200400"/>
          </a:xfrm>
          <a:prstGeom prst="rect">
            <a:avLst/>
          </a:prstGeom>
          <a:noFill/>
          <a:ln w="76200">
            <a:noFill/>
            <a:miter lim="800000"/>
            <a:headEnd/>
            <a:tailEnd/>
          </a:ln>
        </p:spPr>
      </p:pic>
      <p:pic>
        <p:nvPicPr>
          <p:cNvPr id="97285" name="Picture 4" descr="photo-USS Missouris-Tokyo-Sept2-1945"/>
          <p:cNvPicPr>
            <a:picLocks noChangeAspect="1" noChangeArrowheads="1"/>
          </p:cNvPicPr>
          <p:nvPr/>
        </p:nvPicPr>
        <p:blipFill>
          <a:blip r:embed="rId4" cstate="print">
            <a:lum bright="6000" contrast="6000"/>
          </a:blip>
          <a:srcRect b="3940"/>
          <a:stretch>
            <a:fillRect/>
          </a:stretch>
        </p:blipFill>
        <p:spPr bwMode="auto">
          <a:xfrm>
            <a:off x="5029200" y="1066800"/>
            <a:ext cx="3962400" cy="2416175"/>
          </a:xfrm>
          <a:prstGeom prst="rect">
            <a:avLst/>
          </a:prstGeom>
          <a:noFill/>
          <a:ln w="762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762000" y="228600"/>
            <a:ext cx="7924800" cy="701675"/>
          </a:xfrm>
          <a:prstGeom prst="rect">
            <a:avLst/>
          </a:prstGeom>
          <a:noFill/>
          <a:ln w="76200">
            <a:solidFill>
              <a:srgbClr val="FF0000"/>
            </a:solidFill>
            <a:miter lim="800000"/>
            <a:headEnd type="none" w="sm" len="sm"/>
            <a:tailEnd type="none" w="sm" len="sm"/>
          </a:ln>
          <a:effectLst/>
        </p:spPr>
        <p:txBody>
          <a:bodyPr wrap="square">
            <a:spAutoFit/>
          </a:bodyPr>
          <a:lstStyle/>
          <a:p>
            <a:pPr algn="ctr">
              <a:spcBef>
                <a:spcPct val="50000"/>
              </a:spcBef>
              <a:defRPr/>
            </a:pPr>
            <a:r>
              <a:rPr lang="en-US" sz="3600" b="1" dirty="0">
                <a:latin typeface="Arial Unicode MS" pitchFamily="34" charset="-128"/>
                <a:ea typeface="Arial Unicode MS" pitchFamily="34" charset="-128"/>
                <a:cs typeface="Arial Unicode MS" pitchFamily="34" charset="-128"/>
              </a:rPr>
              <a:t>V-J Day in Times Square,</a:t>
            </a:r>
            <a:r>
              <a:rPr lang="en-US" sz="4000" b="1" dirty="0">
                <a:latin typeface="Arial Unicode MS" pitchFamily="34" charset="-128"/>
                <a:ea typeface="Arial Unicode MS" pitchFamily="34" charset="-128"/>
                <a:cs typeface="Arial Unicode MS" pitchFamily="34" charset="-128"/>
              </a:rPr>
              <a:t> </a:t>
            </a:r>
            <a:r>
              <a:rPr lang="en-US" sz="3200" b="1" dirty="0">
                <a:latin typeface="Arial Unicode MS" pitchFamily="34" charset="-128"/>
                <a:ea typeface="Arial Unicode MS" pitchFamily="34" charset="-128"/>
                <a:cs typeface="Arial Unicode MS" pitchFamily="34" charset="-128"/>
              </a:rPr>
              <a:t>NYC</a:t>
            </a:r>
          </a:p>
        </p:txBody>
      </p:sp>
      <p:pic>
        <p:nvPicPr>
          <p:cNvPr id="187395" name="Picture 3" descr="Time Square kiss"/>
          <p:cNvPicPr>
            <a:picLocks noChangeAspect="1" noChangeArrowheads="1"/>
          </p:cNvPicPr>
          <p:nvPr/>
        </p:nvPicPr>
        <p:blipFill>
          <a:blip r:embed="rId3" cstate="print">
            <a:lum bright="12000" contrast="6000"/>
          </a:blip>
          <a:srcRect b="2817"/>
          <a:stretch>
            <a:fillRect/>
          </a:stretch>
        </p:blipFill>
        <p:spPr bwMode="auto">
          <a:xfrm>
            <a:off x="1371600" y="1143000"/>
            <a:ext cx="6629400" cy="5410200"/>
          </a:xfrm>
          <a:prstGeom prst="rect">
            <a:avLst/>
          </a:prstGeom>
          <a:noFill/>
          <a:ln w="762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395"/>
                                        </p:tgtEl>
                                        <p:attrNameLst>
                                          <p:attrName>style.visibility</p:attrName>
                                        </p:attrNameLst>
                                      </p:cBhvr>
                                      <p:to>
                                        <p:strVal val="visible"/>
                                      </p:to>
                                    </p:set>
                                    <p:animEffect transition="in" filter="fade">
                                      <p:cBhvr>
                                        <p:cTn id="7" dur="2000"/>
                                        <p:tgtEl>
                                          <p:spTgt spid="187395"/>
                                        </p:tgtEl>
                                      </p:cBhvr>
                                    </p:animEffect>
                                  </p:childTnLst>
                                  <p:subTnLst>
                                    <p:audio>
                                      <p:cMediaNode>
                                        <p:cTn display="0" masterRel="sameClick">
                                          <p:stCondLst>
                                            <p:cond evt="begin" delay="0">
                                              <p:tn val="5"/>
                                            </p:cond>
                                          </p:stCondLst>
                                          <p:endCondLst>
                                            <p:cond evt="onStopAudio" delay="0">
                                              <p:tgtEl>
                                                <p:sldTgt/>
                                              </p:tgtEl>
                                            </p:cond>
                                          </p:endCondLst>
                                        </p:cTn>
                                        <p:tgtEl>
                                          <p:sndTgt r:embed="rId2" name="Cheer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28600"/>
            <a:ext cx="4448099" cy="646331"/>
          </a:xfrm>
          <a:prstGeom prst="rect">
            <a:avLst/>
          </a:prstGeom>
          <a:noFill/>
        </p:spPr>
        <p:txBody>
          <a:bodyPr wrap="square" rtlCol="0">
            <a:spAutoFit/>
          </a:bodyPr>
          <a:lstStyle/>
          <a:p>
            <a:r>
              <a:rPr lang="en-US" sz="3600" dirty="0" smtClean="0"/>
              <a:t>Timeline of Events</a:t>
            </a:r>
            <a:endParaRPr lang="en-US" sz="3600" dirty="0"/>
          </a:p>
        </p:txBody>
      </p:sp>
      <p:sp>
        <p:nvSpPr>
          <p:cNvPr id="8" name="TextBox 7"/>
          <p:cNvSpPr txBox="1"/>
          <p:nvPr/>
        </p:nvSpPr>
        <p:spPr>
          <a:xfrm>
            <a:off x="228600" y="914400"/>
            <a:ext cx="8915400" cy="6986528"/>
          </a:xfrm>
          <a:prstGeom prst="rect">
            <a:avLst/>
          </a:prstGeom>
          <a:noFill/>
        </p:spPr>
        <p:txBody>
          <a:bodyPr wrap="square" rtlCol="0">
            <a:spAutoFit/>
          </a:bodyPr>
          <a:lstStyle/>
          <a:p>
            <a:pPr>
              <a:buFont typeface="Arial" pitchFamily="34" charset="0"/>
              <a:buChar char="•"/>
            </a:pPr>
            <a:r>
              <a:rPr lang="en-US" sz="2800" dirty="0" smtClean="0"/>
              <a:t>December 7</a:t>
            </a:r>
            <a:r>
              <a:rPr lang="en-US" sz="2800" baseline="30000" dirty="0" smtClean="0"/>
              <a:t>th</a:t>
            </a:r>
            <a:r>
              <a:rPr lang="en-US" sz="2800" dirty="0" smtClean="0"/>
              <a:t> Japan attacks Pearl Harbor</a:t>
            </a:r>
          </a:p>
          <a:p>
            <a:pPr>
              <a:buFont typeface="Arial" pitchFamily="34" charset="0"/>
              <a:buChar char="•"/>
            </a:pPr>
            <a:r>
              <a:rPr lang="en-US" sz="2800" dirty="0" smtClean="0"/>
              <a:t>Philippines fall to the Japanese</a:t>
            </a:r>
          </a:p>
          <a:p>
            <a:pPr>
              <a:buFont typeface="Arial" pitchFamily="34" charset="0"/>
              <a:buChar char="•"/>
            </a:pPr>
            <a:r>
              <a:rPr lang="en-US" sz="2800" dirty="0" smtClean="0"/>
              <a:t>April 1942 Bataan Death March</a:t>
            </a:r>
          </a:p>
          <a:p>
            <a:pPr>
              <a:buFont typeface="Arial" pitchFamily="34" charset="0"/>
              <a:buChar char="•"/>
            </a:pPr>
            <a:r>
              <a:rPr lang="en-US" sz="2800" dirty="0" smtClean="0"/>
              <a:t>May 1942 Battle of Coral Sea</a:t>
            </a:r>
          </a:p>
          <a:p>
            <a:pPr>
              <a:buFont typeface="Arial" pitchFamily="34" charset="0"/>
              <a:buChar char="•"/>
            </a:pPr>
            <a:r>
              <a:rPr lang="en-US" sz="2800" dirty="0" smtClean="0"/>
              <a:t>1944 Mac Arthur returns to the Philippines</a:t>
            </a:r>
          </a:p>
          <a:p>
            <a:pPr>
              <a:buFont typeface="Arial" pitchFamily="34" charset="0"/>
              <a:buChar char="•"/>
            </a:pPr>
            <a:r>
              <a:rPr lang="en-US" sz="2800" dirty="0" smtClean="0"/>
              <a:t>February 1945, Marines capture Iwo Jima</a:t>
            </a:r>
          </a:p>
          <a:p>
            <a:pPr>
              <a:buFont typeface="Arial" pitchFamily="34" charset="0"/>
              <a:buChar char="•"/>
            </a:pPr>
            <a:r>
              <a:rPr lang="en-US" sz="2800" dirty="0" smtClean="0"/>
              <a:t>August 6, 1945, First Atomic bomb dropped on Hiroshima</a:t>
            </a:r>
          </a:p>
          <a:p>
            <a:pPr>
              <a:buFont typeface="Arial" pitchFamily="34" charset="0"/>
              <a:buChar char="•"/>
            </a:pPr>
            <a:r>
              <a:rPr lang="en-US" sz="2800" dirty="0" smtClean="0"/>
              <a:t>August 9, 1945, Atomic bomb dropped on Nagasaki</a:t>
            </a:r>
          </a:p>
          <a:p>
            <a:pPr>
              <a:buFont typeface="Arial" pitchFamily="34" charset="0"/>
              <a:buChar char="•"/>
            </a:pPr>
            <a:r>
              <a:rPr lang="en-US" sz="2800" dirty="0" smtClean="0"/>
              <a:t>September 2, 1945, Japan surrenders  V-E Day</a:t>
            </a:r>
          </a:p>
          <a:p>
            <a:pPr>
              <a:buFont typeface="Arial" pitchFamily="34" charset="0"/>
              <a:buChar char="•"/>
            </a:pPr>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457200" y="228600"/>
            <a:ext cx="8229600" cy="1143000"/>
          </a:xfrm>
          <a:noFill/>
          <a:ln w="127000">
            <a:solidFill>
              <a:srgbClr val="FF0000"/>
            </a:solidFill>
            <a:miter lim="800000"/>
            <a:headEnd/>
            <a:tailEnd/>
          </a:ln>
        </p:spPr>
        <p:txBody>
          <a:bodyPr vert="horz" wrap="square" lIns="91440" tIns="45720" rIns="91440" bIns="45720" numCol="1" anchor="t" anchorCtr="0" compatLnSpc="1">
            <a:prstTxWarp prst="textNoShape">
              <a:avLst/>
            </a:prstTxWarp>
            <a:normAutofit/>
          </a:bodyPr>
          <a:lstStyle/>
          <a:p>
            <a:r>
              <a:rPr lang="en-US" sz="6000" dirty="0" smtClean="0"/>
              <a:t>War in the Pacific	</a:t>
            </a:r>
          </a:p>
        </p:txBody>
      </p:sp>
      <p:sp>
        <p:nvSpPr>
          <p:cNvPr id="69635" name="Content Placeholder 2"/>
          <p:cNvSpPr>
            <a:spLocks noGrp="1"/>
          </p:cNvSpPr>
          <p:nvPr>
            <p:ph idx="1"/>
          </p:nvPr>
        </p:nvSpPr>
        <p:spPr bwMode="auto">
          <a:xfrm>
            <a:off x="685800" y="1676400"/>
            <a:ext cx="7772400" cy="4800600"/>
          </a:xfrm>
          <a:noFill/>
          <a:ln w="76200">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lgn="ctr">
              <a:buNone/>
            </a:pPr>
            <a:endParaRPr lang="en-US" dirty="0" smtClean="0"/>
          </a:p>
          <a:p>
            <a:pPr algn="ctr"/>
            <a:r>
              <a:rPr lang="en-US" sz="3600" dirty="0" smtClean="0"/>
              <a:t>Totally different from the war in Europe</a:t>
            </a:r>
          </a:p>
          <a:p>
            <a:pPr algn="ctr"/>
            <a:r>
              <a:rPr lang="en-US" sz="3600" dirty="0" smtClean="0"/>
              <a:t>Japanese were fanatical about putting death and honor above everything else especially their own lives.</a:t>
            </a:r>
          </a:p>
          <a:p>
            <a:pPr algn="ctr"/>
            <a:r>
              <a:rPr lang="en-US" sz="3600" dirty="0" smtClean="0"/>
              <a:t>Fighting took place over vast area of ocean and water.</a:t>
            </a:r>
          </a:p>
          <a:p>
            <a:pPr algn="ctr"/>
            <a:r>
              <a:rPr lang="en-US" sz="3600" dirty="0" smtClean="0"/>
              <a:t>Fighting dominated by the use of carrier-based aircraft.</a:t>
            </a:r>
          </a:p>
          <a:p>
            <a:pPr algn="ctr"/>
            <a:r>
              <a:rPr lang="en-US" sz="3600" dirty="0" smtClean="0"/>
              <a:t>Island Hopping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r>
              <a:rPr lang="en-US" sz="9600" dirty="0" smtClean="0"/>
              <a:t>War is Over!!!</a:t>
            </a:r>
            <a:br>
              <a:rPr lang="en-US" sz="9600" dirty="0" smtClean="0"/>
            </a:br>
            <a:r>
              <a:rPr lang="en-US" sz="9600" dirty="0" smtClean="0"/>
              <a:t>What Next?</a:t>
            </a:r>
            <a:endParaRPr 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533400" y="152400"/>
            <a:ext cx="8305800" cy="671513"/>
          </a:xfrm>
          <a:prstGeom prst="rect">
            <a:avLst/>
          </a:prstGeom>
          <a:noFill/>
          <a:ln w="76200">
            <a:solidFill>
              <a:srgbClr val="FF0000"/>
            </a:solidFill>
            <a:miter lim="800000"/>
            <a:headEnd type="none" w="sm" len="sm"/>
            <a:tailEnd type="none" w="sm" len="sm"/>
          </a:ln>
          <a:effectLst/>
        </p:spPr>
        <p:txBody>
          <a:bodyPr wrap="square">
            <a:spAutoFit/>
          </a:bodyPr>
          <a:lstStyle/>
          <a:p>
            <a:pPr algn="ctr">
              <a:spcBef>
                <a:spcPct val="50000"/>
              </a:spcBef>
              <a:defRPr/>
            </a:pPr>
            <a:r>
              <a:rPr lang="en-US" sz="3800" b="1" dirty="0">
                <a:latin typeface="Arial Rounded MT Bold" pitchFamily="34" charset="0"/>
              </a:rPr>
              <a:t>Pacific Theater of Operations</a:t>
            </a:r>
          </a:p>
        </p:txBody>
      </p:sp>
      <p:pic>
        <p:nvPicPr>
          <p:cNvPr id="71683" name="Picture 4" descr="Map-WW2-Pacific Theater"/>
          <p:cNvPicPr>
            <a:picLocks noChangeAspect="1" noChangeArrowheads="1"/>
          </p:cNvPicPr>
          <p:nvPr/>
        </p:nvPicPr>
        <p:blipFill>
          <a:blip r:embed="rId2" cstate="print">
            <a:lum contrast="12000"/>
          </a:blip>
          <a:srcRect/>
          <a:stretch>
            <a:fillRect/>
          </a:stretch>
        </p:blipFill>
        <p:spPr bwMode="auto">
          <a:xfrm>
            <a:off x="304800" y="1219200"/>
            <a:ext cx="8534400" cy="538797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990600" y="212725"/>
            <a:ext cx="7696200" cy="701675"/>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4000" dirty="0">
                <a:solidFill>
                  <a:srgbClr val="FFFF00"/>
                </a:solidFill>
                <a:latin typeface="Arial Unicode MS" pitchFamily="34" charset="-128"/>
                <a:ea typeface="Arial Unicode MS" pitchFamily="34" charset="-128"/>
                <a:cs typeface="Arial Unicode MS" pitchFamily="34" charset="-128"/>
              </a:rPr>
              <a:t>Admiral Isoroku Yamamoto</a:t>
            </a:r>
            <a:endParaRPr lang="en-US" sz="4000" i="1" dirty="0">
              <a:solidFill>
                <a:srgbClr val="FFFF00"/>
              </a:solidFill>
              <a:latin typeface="Arial Unicode MS" pitchFamily="34" charset="-128"/>
              <a:ea typeface="Arial Unicode MS" pitchFamily="34" charset="-128"/>
              <a:cs typeface="Arial Unicode MS" pitchFamily="34" charset="-128"/>
            </a:endParaRPr>
          </a:p>
        </p:txBody>
      </p:sp>
      <p:pic>
        <p:nvPicPr>
          <p:cNvPr id="70659" name="Picture 4" descr="Admiral Yamamoto"/>
          <p:cNvPicPr>
            <a:picLocks noChangeAspect="1" noChangeArrowheads="1"/>
          </p:cNvPicPr>
          <p:nvPr/>
        </p:nvPicPr>
        <p:blipFill>
          <a:blip r:embed="rId2" cstate="print">
            <a:lum bright="-6000" contrast="6000"/>
          </a:blip>
          <a:srcRect/>
          <a:stretch>
            <a:fillRect/>
          </a:stretch>
        </p:blipFill>
        <p:spPr bwMode="auto">
          <a:xfrm>
            <a:off x="4419600" y="1219200"/>
            <a:ext cx="3848100" cy="5181600"/>
          </a:xfrm>
          <a:prstGeom prst="rect">
            <a:avLst/>
          </a:prstGeom>
          <a:noFill/>
          <a:ln w="127000" cap="sq" cmpd="sng">
            <a:solidFill>
              <a:schemeClr val="tx1"/>
            </a:solidFill>
            <a:miter lim="800000"/>
            <a:headEnd/>
            <a:tailEnd/>
          </a:ln>
          <a:scene3d>
            <a:camera prst="orthographicFront"/>
            <a:lightRig rig="threePt" dir="t"/>
          </a:scene3d>
          <a:sp3d>
            <a:bevelT w="19050"/>
          </a:sp3d>
        </p:spPr>
      </p:pic>
      <p:sp>
        <p:nvSpPr>
          <p:cNvPr id="4" name="TextBox 3"/>
          <p:cNvSpPr txBox="1"/>
          <p:nvPr/>
        </p:nvSpPr>
        <p:spPr>
          <a:xfrm>
            <a:off x="304801" y="1600200"/>
            <a:ext cx="3962400" cy="2862322"/>
          </a:xfrm>
          <a:prstGeom prst="rect">
            <a:avLst/>
          </a:prstGeom>
          <a:noFill/>
        </p:spPr>
        <p:txBody>
          <a:bodyPr wrap="square" rtlCol="0">
            <a:spAutoFit/>
          </a:bodyPr>
          <a:lstStyle/>
          <a:p>
            <a:r>
              <a:rPr lang="en-US" sz="5400" dirty="0" smtClean="0"/>
              <a:t>Leader of the Japanese</a:t>
            </a:r>
          </a:p>
          <a:p>
            <a:r>
              <a:rPr lang="en-US" sz="5400" dirty="0" smtClean="0"/>
              <a:t>military</a:t>
            </a:r>
          </a:p>
          <a:p>
            <a:endParaRPr lang="en-US" dirty="0"/>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2819400" cy="6370975"/>
          </a:xfrm>
          <a:prstGeom prst="rect">
            <a:avLst/>
          </a:prstGeom>
          <a:noFill/>
          <a:ln w="57150">
            <a:noFill/>
          </a:ln>
        </p:spPr>
        <p:txBody>
          <a:bodyPr wrap="square" rtlCol="0">
            <a:spAutoFit/>
          </a:bodyPr>
          <a:lstStyle/>
          <a:p>
            <a:pPr algn="r"/>
            <a:r>
              <a:rPr lang="en-US" sz="2400" dirty="0" smtClean="0"/>
              <a:t>Just hours after Pearl Harbor, Japanese attacked bases on Guam and Wake Island.</a:t>
            </a:r>
          </a:p>
          <a:p>
            <a:pPr algn="r"/>
            <a:endParaRPr lang="en-US" sz="2400" dirty="0" smtClean="0"/>
          </a:p>
          <a:p>
            <a:pPr algn="r"/>
            <a:endParaRPr lang="en-US" sz="2400" dirty="0" smtClean="0"/>
          </a:p>
          <a:p>
            <a:pPr algn="r"/>
            <a:r>
              <a:rPr lang="en-US" sz="2400" dirty="0" smtClean="0"/>
              <a:t>The next day they began to bomb the Philippines.</a:t>
            </a:r>
          </a:p>
          <a:p>
            <a:pPr algn="r"/>
            <a:endParaRPr lang="en-US" sz="2400" dirty="0" smtClean="0"/>
          </a:p>
          <a:p>
            <a:pPr algn="r"/>
            <a:endParaRPr lang="en-US" sz="2400" dirty="0"/>
          </a:p>
          <a:p>
            <a:pPr algn="r"/>
            <a:r>
              <a:rPr lang="en-US" sz="2400" dirty="0" smtClean="0"/>
              <a:t>US lost the Philippines to the Japanese and General MacArthur escaped to Australia </a:t>
            </a:r>
            <a:endParaRPr lang="en-US" sz="2400" dirty="0"/>
          </a:p>
        </p:txBody>
      </p:sp>
      <p:pic>
        <p:nvPicPr>
          <p:cNvPr id="4" name="Picture 4" descr="Map-WW2-Pacific Theater"/>
          <p:cNvPicPr>
            <a:picLocks noChangeAspect="1" noChangeArrowheads="1"/>
          </p:cNvPicPr>
          <p:nvPr/>
        </p:nvPicPr>
        <p:blipFill>
          <a:blip r:embed="rId2" cstate="print">
            <a:lum contrast="12000"/>
          </a:blip>
          <a:srcRect/>
          <a:stretch>
            <a:fillRect/>
          </a:stretch>
        </p:blipFill>
        <p:spPr bwMode="auto">
          <a:xfrm>
            <a:off x="3048000" y="228600"/>
            <a:ext cx="5867400" cy="6400800"/>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2400" y="152400"/>
            <a:ext cx="8991600" cy="1046440"/>
          </a:xfrm>
          <a:prstGeom prst="rect">
            <a:avLst/>
          </a:prstGeom>
          <a:noFill/>
          <a:ln w="57150">
            <a:noFill/>
            <a:miter lim="800000"/>
            <a:headEnd type="none" w="sm" len="sm"/>
            <a:tailEnd type="none" w="sm" len="sm"/>
          </a:ln>
          <a:effectLst/>
        </p:spPr>
        <p:txBody>
          <a:bodyPr wrap="square">
            <a:spAutoFit/>
          </a:bodyPr>
          <a:lstStyle/>
          <a:p>
            <a:pPr>
              <a:spcBef>
                <a:spcPct val="50000"/>
              </a:spcBef>
              <a:defRPr/>
            </a:pPr>
            <a:r>
              <a:rPr lang="en-US" sz="2000" b="1" dirty="0">
                <a:latin typeface="Arial Unicode MS" pitchFamily="34" charset="-128"/>
                <a:ea typeface="Arial Unicode MS" pitchFamily="34" charset="-128"/>
                <a:cs typeface="Arial Unicode MS" pitchFamily="34" charset="-128"/>
              </a:rPr>
              <a:t>U.S. Surrenders </a:t>
            </a:r>
            <a:r>
              <a:rPr lang="en-US" sz="2000" b="1" dirty="0" smtClean="0">
                <a:latin typeface="Arial Unicode MS" pitchFamily="34" charset="-128"/>
                <a:ea typeface="Arial Unicode MS" pitchFamily="34" charset="-128"/>
                <a:cs typeface="Arial Unicode MS" pitchFamily="34" charset="-128"/>
              </a:rPr>
              <a:t>the </a:t>
            </a:r>
            <a:r>
              <a:rPr lang="en-US" sz="2000" b="1" dirty="0">
                <a:latin typeface="Arial Unicode MS" pitchFamily="34" charset="-128"/>
                <a:ea typeface="Arial Unicode MS" pitchFamily="34" charset="-128"/>
                <a:cs typeface="Arial Unicode MS" pitchFamily="34" charset="-128"/>
              </a:rPr>
              <a:t>Philippines [</a:t>
            </a:r>
            <a:r>
              <a:rPr lang="en-US" sz="2000" b="1" dirty="0" smtClean="0">
                <a:latin typeface="Arial Unicode MS" pitchFamily="34" charset="-128"/>
                <a:ea typeface="Arial Unicode MS" pitchFamily="34" charset="-128"/>
                <a:cs typeface="Arial Unicode MS" pitchFamily="34" charset="-128"/>
              </a:rPr>
              <a:t>March,1942]</a:t>
            </a:r>
          </a:p>
          <a:p>
            <a:pPr>
              <a:spcBef>
                <a:spcPct val="50000"/>
              </a:spcBef>
              <a:defRPr/>
            </a:pPr>
            <a:endParaRPr lang="en-US" sz="2800" b="1" dirty="0">
              <a:latin typeface="Arial Unicode MS" pitchFamily="34" charset="-128"/>
              <a:ea typeface="Arial Unicode MS" pitchFamily="34" charset="-128"/>
              <a:cs typeface="Arial Unicode MS" pitchFamily="34" charset="-128"/>
            </a:endParaRPr>
          </a:p>
        </p:txBody>
      </p:sp>
      <p:pic>
        <p:nvPicPr>
          <p:cNvPr id="76803" name="Picture 4" descr="US troops surrender at Corregidor-Philippines"/>
          <p:cNvPicPr>
            <a:picLocks noChangeAspect="1" noChangeArrowheads="1"/>
          </p:cNvPicPr>
          <p:nvPr/>
        </p:nvPicPr>
        <p:blipFill>
          <a:blip r:embed="rId2" cstate="print">
            <a:lum contrast="6000"/>
          </a:blip>
          <a:srcRect/>
          <a:stretch>
            <a:fillRect/>
          </a:stretch>
        </p:blipFill>
        <p:spPr bwMode="auto">
          <a:xfrm>
            <a:off x="228600" y="914400"/>
            <a:ext cx="8686800" cy="5494337"/>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geology.com/world/philippines-map.gif"/>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762000" y="152400"/>
            <a:ext cx="8077200" cy="641350"/>
          </a:xfrm>
          <a:prstGeom prst="rect">
            <a:avLst/>
          </a:prstGeom>
          <a:noFill/>
          <a:ln w="57150">
            <a:solidFill>
              <a:srgbClr val="FF0000"/>
            </a:solidFill>
            <a:miter lim="800000"/>
            <a:headEnd type="none" w="sm" len="sm"/>
            <a:tailEnd type="none" w="sm" len="sm"/>
          </a:ln>
          <a:effectLst/>
        </p:spPr>
        <p:txBody>
          <a:bodyPr wrap="square">
            <a:spAutoFit/>
          </a:bodyPr>
          <a:lstStyle/>
          <a:p>
            <a:pPr algn="ctr">
              <a:spcBef>
                <a:spcPct val="50000"/>
              </a:spcBef>
              <a:defRPr/>
            </a:pPr>
            <a:r>
              <a:rPr lang="en-US" sz="3600" b="1" dirty="0">
                <a:latin typeface="Arial Unicode MS" pitchFamily="34" charset="-128"/>
                <a:ea typeface="Arial Unicode MS" pitchFamily="34" charset="-128"/>
                <a:cs typeface="Arial Unicode MS" pitchFamily="34" charset="-128"/>
              </a:rPr>
              <a:t>Bataan Death March</a:t>
            </a:r>
            <a:r>
              <a:rPr lang="en-US" sz="3200" b="1" dirty="0">
                <a:latin typeface="Arial Unicode MS" pitchFamily="34" charset="-128"/>
                <a:ea typeface="Arial Unicode MS" pitchFamily="34" charset="-128"/>
                <a:cs typeface="Arial Unicode MS" pitchFamily="34" charset="-128"/>
              </a:rPr>
              <a:t>: April, 1942</a:t>
            </a:r>
            <a:endParaRPr lang="en-US" sz="5400" b="1" dirty="0">
              <a:latin typeface="Arial Unicode MS" pitchFamily="34" charset="-128"/>
              <a:ea typeface="Arial Unicode MS" pitchFamily="34" charset="-128"/>
              <a:cs typeface="Arial Unicode MS" pitchFamily="34" charset="-128"/>
            </a:endParaRPr>
          </a:p>
        </p:txBody>
      </p:sp>
      <p:pic>
        <p:nvPicPr>
          <p:cNvPr id="77827" name="Picture 3" descr="Bataan Death March"/>
          <p:cNvPicPr>
            <a:picLocks noChangeAspect="1" noChangeArrowheads="1"/>
          </p:cNvPicPr>
          <p:nvPr/>
        </p:nvPicPr>
        <p:blipFill>
          <a:blip r:embed="rId2" cstate="print">
            <a:lum bright="6000" contrast="6000"/>
          </a:blip>
          <a:srcRect/>
          <a:stretch>
            <a:fillRect/>
          </a:stretch>
        </p:blipFill>
        <p:spPr bwMode="auto">
          <a:xfrm>
            <a:off x="304800" y="914400"/>
            <a:ext cx="8534400" cy="4953000"/>
          </a:xfrm>
          <a:prstGeom prst="rect">
            <a:avLst/>
          </a:prstGeom>
          <a:noFill/>
          <a:ln w="76200">
            <a:solidFill>
              <a:schemeClr val="tx1"/>
            </a:solidFill>
            <a:miter lim="800000"/>
            <a:headEnd/>
            <a:tailEnd/>
          </a:ln>
        </p:spPr>
      </p:pic>
      <p:sp>
        <p:nvSpPr>
          <p:cNvPr id="5" name="Rectangle 4"/>
          <p:cNvSpPr/>
          <p:nvPr/>
        </p:nvSpPr>
        <p:spPr>
          <a:xfrm>
            <a:off x="228600" y="6096000"/>
            <a:ext cx="8763000" cy="646331"/>
          </a:xfrm>
          <a:prstGeom prst="rect">
            <a:avLst/>
          </a:prstGeom>
        </p:spPr>
        <p:txBody>
          <a:bodyPr wrap="square">
            <a:spAutoFit/>
          </a:bodyPr>
          <a:lstStyle/>
          <a:p>
            <a:pPr algn="ctr">
              <a:spcBef>
                <a:spcPct val="50000"/>
              </a:spcBef>
            </a:pPr>
            <a:r>
              <a:rPr lang="en-US" b="1" dirty="0" smtClean="0">
                <a:latin typeface="Arial Unicode MS" pitchFamily="34" charset="-128"/>
                <a:ea typeface="Arial Unicode MS" pitchFamily="34" charset="-128"/>
                <a:cs typeface="Arial Unicode MS" pitchFamily="34" charset="-128"/>
              </a:rPr>
              <a:t>76,000 prisoners [12,000 Americans] Marched 60 miles in the blazing heat to POW camps in the Philippines most died on the  trail</a:t>
            </a:r>
            <a:r>
              <a:rPr lang="en-US" b="1" dirty="0" smtClean="0">
                <a:solidFill>
                  <a:schemeClr val="bg1"/>
                </a:solidFill>
                <a:latin typeface="Arial Unicode MS" pitchFamily="34" charset="-128"/>
                <a:ea typeface="Arial Unicode MS" pitchFamily="34" charset="-128"/>
                <a:cs typeface="Arial Unicode MS" pitchFamily="34" charset="-128"/>
              </a:rPr>
              <a:t>.</a:t>
            </a:r>
            <a:endParaRPr lang="en-US"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10125</TotalTime>
  <Words>951</Words>
  <Application>Microsoft Office PowerPoint</Application>
  <PresentationFormat>On-screen Show (4:3)</PresentationFormat>
  <Paragraphs>92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Vocabulary</vt:lpstr>
      <vt:lpstr>War in the Pacific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Letter from Kamikaze Pilot</vt:lpstr>
      <vt:lpstr>War in the Pacific</vt:lpstr>
      <vt:lpstr>Slide 19</vt:lpstr>
      <vt:lpstr>Slide 20</vt:lpstr>
      <vt:lpstr>War is partially over Germany surrenders</vt:lpstr>
      <vt:lpstr>Slide 22</vt:lpstr>
      <vt:lpstr>War in the Pacific</vt:lpstr>
      <vt:lpstr>Slide 24</vt:lpstr>
      <vt:lpstr>Slide 25</vt:lpstr>
      <vt:lpstr>Slide 26</vt:lpstr>
      <vt:lpstr>Slide 27</vt:lpstr>
      <vt:lpstr>Slide 28</vt:lpstr>
      <vt:lpstr>Slide 29</vt:lpstr>
      <vt:lpstr>War is Over!!! What Next?</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mcummens</dc:creator>
  <cp:lastModifiedBy>mcummens</cp:lastModifiedBy>
  <cp:revision>54</cp:revision>
  <dcterms:created xsi:type="dcterms:W3CDTF">2012-04-23T15:00:00Z</dcterms:created>
  <dcterms:modified xsi:type="dcterms:W3CDTF">2014-09-18T20:50:34Z</dcterms:modified>
</cp:coreProperties>
</file>