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7" r:id="rId2"/>
    <p:sldId id="256" r:id="rId3"/>
    <p:sldId id="258" r:id="rId4"/>
    <p:sldId id="259" r:id="rId5"/>
    <p:sldId id="260" r:id="rId6"/>
    <p:sldId id="262" r:id="rId7"/>
    <p:sldId id="263" r:id="rId8"/>
    <p:sldId id="265" r:id="rId9"/>
    <p:sldId id="266" r:id="rId10"/>
    <p:sldId id="281" r:id="rId11"/>
    <p:sldId id="282" r:id="rId12"/>
    <p:sldId id="283" r:id="rId13"/>
    <p:sldId id="284" r:id="rId14"/>
    <p:sldId id="285" r:id="rId15"/>
    <p:sldId id="267" r:id="rId16"/>
    <p:sldId id="264" r:id="rId17"/>
    <p:sldId id="268" r:id="rId18"/>
    <p:sldId id="278" r:id="rId19"/>
    <p:sldId id="269" r:id="rId20"/>
    <p:sldId id="270" r:id="rId21"/>
    <p:sldId id="271" r:id="rId22"/>
    <p:sldId id="272" r:id="rId23"/>
    <p:sldId id="287" r:id="rId24"/>
    <p:sldId id="274" r:id="rId25"/>
    <p:sldId id="275"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84" autoAdjust="0"/>
  </p:normalViewPr>
  <p:slideViewPr>
    <p:cSldViewPr>
      <p:cViewPr>
        <p:scale>
          <a:sx n="66" d="100"/>
          <a:sy n="66" d="100"/>
        </p:scale>
        <p:origin x="-648"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30045E-43EA-41E9-803B-75CEA42BFD81}" type="datetimeFigureOut">
              <a:rPr lang="en-US" smtClean="0"/>
              <a:pPr/>
              <a:t>9/12/2014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D79EB5-A675-406D-A7F5-460874F2777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1C00D-308B-4A40-86BD-394E24A85874}" type="datetimeFigureOut">
              <a:rPr lang="en-US" smtClean="0"/>
              <a:pPr/>
              <a:t>9/12/2014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1E1F1-C09B-4B9A-95C4-B5471FE3145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E45B3B8-B387-46E0-BD77-115D91136625}" type="slidenum">
              <a:rPr lang="en-US" smtClean="0"/>
              <a:pPr/>
              <a:t>25</a:t>
            </a:fld>
            <a:endParaRPr lang="en-US" dirty="0" smtClean="0"/>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B63F678-255C-4600-A178-12C456877BA1}" type="slidenum">
              <a:rPr lang="en-US" sz="1200"/>
              <a:pPr algn="r"/>
              <a:t>25</a:t>
            </a:fld>
            <a:endParaRPr lang="en-US" sz="1200" dirty="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8" name="Slide Number Placeholder 7"/>
          <p:cNvSpPr>
            <a:spLocks noGrp="1"/>
          </p:cNvSpPr>
          <p:nvPr>
            <p:ph type="sldNum" sz="quarter" idx="11"/>
          </p:nvPr>
        </p:nvSpPr>
        <p:spPr/>
        <p:txBody>
          <a:bodyPr/>
          <a:lstStyle/>
          <a:p>
            <a:fld id="{DFC68CE5-C477-4E59-A415-24A8280F2C1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FC68CE5-C477-4E59-A415-24A8280F2C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C38E38E-35BF-4137-9DB0-00C5CF609AC7}" type="datetimeFigureOut">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C38E38E-35BF-4137-9DB0-00C5CF609AC7}" type="datetimeFigureOut">
              <a:rPr lang="en-US" smtClean="0"/>
              <a:pPr/>
              <a:t>9/12/2014</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FC68CE5-C477-4E59-A415-24A8280F2C1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faculty.virginia.edu/hius341/images/objects/fordassemblyline.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adclassix.com/a3/27gerefrigerator.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429000"/>
            <a:ext cx="6480048" cy="2301240"/>
          </a:xfrm>
          <a:effectLst/>
        </p:spPr>
        <p:txBody>
          <a:bodyPr>
            <a:normAutofit fontScale="90000"/>
          </a:bodyPr>
          <a:lstStyle/>
          <a:p>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Labor Unrest</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Red Scare</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Booming Economy</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Prohibition</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Great Depression</a:t>
            </a:r>
            <a:endParaRPr lang="en-US" sz="3200" dirty="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5" name="Subtitle 4"/>
          <p:cNvSpPr>
            <a:spLocks noGrp="1"/>
          </p:cNvSpPr>
          <p:nvPr>
            <p:ph type="subTitle" idx="1"/>
          </p:nvPr>
        </p:nvSpPr>
        <p:spPr/>
        <p:txBody>
          <a:bodyPr>
            <a:normAutofit fontScale="85000" lnSpcReduction="10000"/>
          </a:bodyPr>
          <a:lstStyle/>
          <a:p>
            <a:r>
              <a:rPr lang="en-US" sz="7200" dirty="0" smtClean="0"/>
              <a:t>After the War in the United States</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Great Economy</a:t>
            </a:r>
            <a:br>
              <a:rPr lang="en-US" dirty="0" smtClean="0"/>
            </a:br>
            <a:r>
              <a:rPr lang="en-US" dirty="0" smtClean="0"/>
              <a:t>“Let the Good Times Roll”</a:t>
            </a:r>
            <a:endParaRPr lang="en-US" dirty="0"/>
          </a:p>
        </p:txBody>
      </p:sp>
      <p:sp>
        <p:nvSpPr>
          <p:cNvPr id="5" name="Subtitle 4"/>
          <p:cNvSpPr>
            <a:spLocks noGrp="1"/>
          </p:cNvSpPr>
          <p:nvPr>
            <p:ph type="subTitle" idx="1"/>
          </p:nvPr>
        </p:nvSpPr>
        <p:spPr/>
        <p:txBody>
          <a:bodyPr>
            <a:normAutofit/>
          </a:bodyPr>
          <a:lstStyle/>
          <a:p>
            <a:r>
              <a:rPr lang="en-US" sz="4400" dirty="0" smtClean="0"/>
              <a:t>Cultural Changes</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endParaRPr lang="en-US" dirty="0"/>
          </a:p>
        </p:txBody>
      </p:sp>
      <p:sp>
        <p:nvSpPr>
          <p:cNvPr id="3" name="Content Placeholder 2"/>
          <p:cNvSpPr>
            <a:spLocks noGrp="1"/>
          </p:cNvSpPr>
          <p:nvPr>
            <p:ph idx="1"/>
          </p:nvPr>
        </p:nvSpPr>
        <p:spPr/>
        <p:txBody>
          <a:bodyPr/>
          <a:lstStyle/>
          <a:p>
            <a:r>
              <a:rPr lang="en-US" dirty="0" smtClean="0"/>
              <a:t>Red Scare</a:t>
            </a:r>
          </a:p>
          <a:p>
            <a:r>
              <a:rPr lang="en-US" dirty="0" smtClean="0"/>
              <a:t>Anarchists</a:t>
            </a:r>
          </a:p>
          <a:p>
            <a:r>
              <a:rPr lang="en-US" dirty="0" smtClean="0"/>
              <a:t>Harlem Renaissance.</a:t>
            </a:r>
          </a:p>
          <a:p>
            <a:r>
              <a:rPr lang="en-US" dirty="0" smtClean="0"/>
              <a:t>Charles Lindbergh</a:t>
            </a:r>
          </a:p>
          <a:p>
            <a:r>
              <a:rPr lang="en-US" dirty="0" smtClean="0"/>
              <a:t>Prohibition</a:t>
            </a:r>
          </a:p>
          <a:p>
            <a:r>
              <a:rPr lang="en-US" dirty="0" smtClean="0"/>
              <a:t>Scopes Trial</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dirty="0" smtClean="0"/>
              <a:t>What was America like Culturally after WWI</a:t>
            </a:r>
            <a:endParaRPr lang="en-US" dirty="0"/>
          </a:p>
        </p:txBody>
      </p:sp>
      <p:sp>
        <p:nvSpPr>
          <p:cNvPr id="3" name="Content Placeholder 2"/>
          <p:cNvSpPr>
            <a:spLocks noGrp="1"/>
          </p:cNvSpPr>
          <p:nvPr>
            <p:ph idx="1"/>
          </p:nvPr>
        </p:nvSpPr>
        <p:spPr>
          <a:xfrm>
            <a:off x="457200" y="1600200"/>
            <a:ext cx="8305800" cy="4525963"/>
          </a:xfrm>
        </p:spPr>
        <p:txBody>
          <a:bodyPr/>
          <a:lstStyle/>
          <a:p>
            <a:r>
              <a:rPr lang="en-US" dirty="0" smtClean="0"/>
              <a:t>Russia and the Communists government became the new enemy of America.</a:t>
            </a:r>
          </a:p>
          <a:p>
            <a:r>
              <a:rPr lang="en-US" dirty="0" smtClean="0"/>
              <a:t>Great immigrant migration, produced fear in Americans that the new immigrants we communists and Anarchists passed laws to limit immigration</a:t>
            </a:r>
          </a:p>
          <a:p>
            <a:r>
              <a:rPr lang="en-US" dirty="0" smtClean="0"/>
              <a:t>Prohibition promoted organized crime, “gangsters” because Americans wanted to drink</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smtClean="0"/>
              <a:t>American Culture</a:t>
            </a:r>
            <a:endParaRPr lang="en-US" dirty="0"/>
          </a:p>
        </p:txBody>
      </p:sp>
      <p:sp>
        <p:nvSpPr>
          <p:cNvPr id="3" name="Content Placeholder 2"/>
          <p:cNvSpPr>
            <a:spLocks noGrp="1"/>
          </p:cNvSpPr>
          <p:nvPr>
            <p:ph idx="1"/>
          </p:nvPr>
        </p:nvSpPr>
        <p:spPr>
          <a:xfrm>
            <a:off x="228600" y="1066800"/>
            <a:ext cx="8610600" cy="5059363"/>
          </a:xfrm>
        </p:spPr>
        <p:txBody>
          <a:bodyPr/>
          <a:lstStyle/>
          <a:p>
            <a:r>
              <a:rPr lang="en-US" dirty="0" smtClean="0"/>
              <a:t>Automobiles made Americans more mobile exposed to new things.</a:t>
            </a:r>
          </a:p>
          <a:p>
            <a:r>
              <a:rPr lang="en-US" dirty="0" smtClean="0"/>
              <a:t>Entertainment:  Radio, and Movies, and a new kind of music, JAZZ</a:t>
            </a:r>
          </a:p>
          <a:p>
            <a:r>
              <a:rPr lang="en-US" dirty="0" smtClean="0"/>
              <a:t>The Scopes trial, about evolution being taught in schools.</a:t>
            </a:r>
          </a:p>
          <a:p>
            <a:r>
              <a:rPr lang="en-US" dirty="0" smtClean="0"/>
              <a:t>African Americans returning from the War, demanded equality at home.  Racial Riots</a:t>
            </a:r>
          </a:p>
          <a:p>
            <a:r>
              <a:rPr lang="en-US" dirty="0" smtClean="0"/>
              <a:t>New frontiers:  Charles Lindbergh flying solo across the Atlantic to Paris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smtClean="0"/>
              <a:t>American Culture</a:t>
            </a:r>
            <a:endParaRPr lang="en-US" dirty="0"/>
          </a:p>
        </p:txBody>
      </p:sp>
      <p:sp>
        <p:nvSpPr>
          <p:cNvPr id="3" name="Content Placeholder 2"/>
          <p:cNvSpPr>
            <a:spLocks noGrp="1"/>
          </p:cNvSpPr>
          <p:nvPr>
            <p:ph idx="1"/>
          </p:nvPr>
        </p:nvSpPr>
        <p:spPr>
          <a:xfrm>
            <a:off x="228600" y="990600"/>
            <a:ext cx="8610600" cy="5135563"/>
          </a:xfrm>
        </p:spPr>
        <p:txBody>
          <a:bodyPr/>
          <a:lstStyle/>
          <a:p>
            <a:r>
              <a:rPr lang="en-US" dirty="0" smtClean="0"/>
              <a:t>Writing abound, F. Scott Fitzgerald’s The Great</a:t>
            </a:r>
          </a:p>
          <a:p>
            <a:pPr>
              <a:buNone/>
            </a:pPr>
            <a:r>
              <a:rPr lang="en-US" dirty="0" smtClean="0"/>
              <a:t>    Gatsby, Langston Hughes, African American major part of the Harlem Renaissance.</a:t>
            </a:r>
          </a:p>
          <a:p>
            <a:pPr>
              <a:buNone/>
            </a:pPr>
            <a:r>
              <a:rPr lang="en-US" dirty="0" smtClean="0"/>
              <a:t> </a:t>
            </a:r>
            <a:endParaRPr lang="en-US" dirty="0"/>
          </a:p>
        </p:txBody>
      </p:sp>
      <p:sp>
        <p:nvSpPr>
          <p:cNvPr id="4" name="TextBox 3"/>
          <p:cNvSpPr txBox="1"/>
          <p:nvPr/>
        </p:nvSpPr>
        <p:spPr>
          <a:xfrm>
            <a:off x="381001" y="2590800"/>
            <a:ext cx="8153400" cy="3416320"/>
          </a:xfrm>
          <a:prstGeom prst="rect">
            <a:avLst/>
          </a:prstGeom>
          <a:noFill/>
        </p:spPr>
        <p:txBody>
          <a:bodyPr wrap="square" rtlCol="0">
            <a:spAutoFit/>
          </a:bodyPr>
          <a:lstStyle/>
          <a:p>
            <a:r>
              <a:rPr lang="en-US" sz="2400" dirty="0" smtClean="0">
                <a:solidFill>
                  <a:srgbClr val="FFFF00"/>
                </a:solidFill>
              </a:rPr>
              <a:t>All these changes that were happening in the American Culture and Society came </a:t>
            </a:r>
          </a:p>
          <a:p>
            <a:r>
              <a:rPr lang="en-US" sz="2400" dirty="0" smtClean="0">
                <a:solidFill>
                  <a:srgbClr val="FFFF00"/>
                </a:solidFill>
              </a:rPr>
              <a:t>From the Booming Economy where people had more resources to spend on leisure</a:t>
            </a:r>
          </a:p>
          <a:p>
            <a:r>
              <a:rPr lang="en-US" sz="2400" dirty="0" smtClean="0">
                <a:solidFill>
                  <a:srgbClr val="FFFF00"/>
                </a:solidFill>
              </a:rPr>
              <a:t>Activites and goods.  People thought this booming economy would never end, so they</a:t>
            </a:r>
          </a:p>
          <a:p>
            <a:r>
              <a:rPr lang="en-US" sz="2400" dirty="0" smtClean="0">
                <a:solidFill>
                  <a:srgbClr val="FFFF00"/>
                </a:solidFill>
              </a:rPr>
              <a:t>Began to take financial risks thinking the economy would always be this good……</a:t>
            </a:r>
          </a:p>
          <a:p>
            <a:r>
              <a:rPr lang="en-US" sz="2400" dirty="0" smtClean="0">
                <a:solidFill>
                  <a:srgbClr val="FFFF00"/>
                </a:solidFill>
              </a:rPr>
              <a:t>Was that the reality?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Autofit/>
          </a:bodyPr>
          <a:lstStyle/>
          <a:p>
            <a:r>
              <a:rPr lang="en-US" sz="7200" b="1" dirty="0" smtClean="0">
                <a:solidFill>
                  <a:srgbClr val="FF0000"/>
                </a:solidFill>
                <a:latin typeface="Arial Unicode MS" pitchFamily="34" charset="-128"/>
                <a:ea typeface="Arial Unicode MS" pitchFamily="34" charset="-128"/>
                <a:cs typeface="Arial Unicode MS" pitchFamily="34" charset="-128"/>
              </a:rPr>
              <a:t>Stocks</a:t>
            </a:r>
          </a:p>
        </p:txBody>
      </p:sp>
      <p:sp>
        <p:nvSpPr>
          <p:cNvPr id="7171" name="Content Placeholder 2"/>
          <p:cNvSpPr>
            <a:spLocks noGrp="1"/>
          </p:cNvSpPr>
          <p:nvPr>
            <p:ph idx="1"/>
          </p:nvPr>
        </p:nvSpPr>
        <p:spPr>
          <a:xfrm>
            <a:off x="457200" y="1600200"/>
            <a:ext cx="8382000" cy="5029200"/>
          </a:xfrm>
        </p:spPr>
        <p:txBody>
          <a:bodyPr/>
          <a:lstStyle/>
          <a:p>
            <a:r>
              <a:rPr lang="en-US" dirty="0" smtClean="0"/>
              <a:t>With a strong economy,  more people chose to invest in the stock market</a:t>
            </a:r>
          </a:p>
          <a:p>
            <a:r>
              <a:rPr lang="en-US" dirty="0" smtClean="0"/>
              <a:t>A </a:t>
            </a:r>
            <a:r>
              <a:rPr lang="en-US" u="sng" dirty="0" smtClean="0">
                <a:solidFill>
                  <a:srgbClr val="FF0000"/>
                </a:solidFill>
              </a:rPr>
              <a:t>stock</a:t>
            </a:r>
            <a:r>
              <a:rPr lang="en-US" dirty="0" smtClean="0"/>
              <a:t> is a share  of ownership in a corporation</a:t>
            </a:r>
          </a:p>
        </p:txBody>
      </p:sp>
      <p:pic>
        <p:nvPicPr>
          <p:cNvPr id="4" name="Picture 3" descr="stocks.bmp"/>
          <p:cNvPicPr>
            <a:picLocks noChangeAspect="1"/>
          </p:cNvPicPr>
          <p:nvPr/>
        </p:nvPicPr>
        <p:blipFill>
          <a:blip r:embed="rId2" cstate="print"/>
          <a:stretch>
            <a:fillRect/>
          </a:stretch>
        </p:blipFill>
        <p:spPr>
          <a:xfrm>
            <a:off x="3048000" y="3200400"/>
            <a:ext cx="5791200" cy="3505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rgbClr val="FFFF00"/>
                </a:solidFill>
                <a:latin typeface="+mn-lt"/>
              </a:rPr>
              <a:t>Bull Market</a:t>
            </a:r>
            <a:endParaRPr lang="en-US" sz="3600" dirty="0">
              <a:solidFill>
                <a:srgbClr val="FFFF00"/>
              </a:solidFill>
              <a:latin typeface="+mn-lt"/>
            </a:endParaRPr>
          </a:p>
        </p:txBody>
      </p:sp>
      <p:sp>
        <p:nvSpPr>
          <p:cNvPr id="6" name="Text Placeholder 5"/>
          <p:cNvSpPr>
            <a:spLocks noGrp="1"/>
          </p:cNvSpPr>
          <p:nvPr>
            <p:ph type="body" idx="2"/>
          </p:nvPr>
        </p:nvSpPr>
        <p:spPr/>
        <p:txBody>
          <a:bodyPr>
            <a:normAutofit lnSpcReduction="10000"/>
          </a:bodyPr>
          <a:lstStyle/>
          <a:p>
            <a:r>
              <a:rPr lang="en-US" sz="3200" dirty="0" smtClean="0">
                <a:solidFill>
                  <a:srgbClr val="FF0000"/>
                </a:solidFill>
              </a:rPr>
              <a:t>Strong Economy</a:t>
            </a:r>
            <a:endParaRPr lang="en-US" sz="3200" dirty="0">
              <a:solidFill>
                <a:srgbClr val="FF0000"/>
              </a:solidFill>
            </a:endParaRPr>
          </a:p>
        </p:txBody>
      </p:sp>
      <p:sp>
        <p:nvSpPr>
          <p:cNvPr id="5" name="Content Placeholder 4"/>
          <p:cNvSpPr>
            <a:spLocks noGrp="1"/>
          </p:cNvSpPr>
          <p:nvPr>
            <p:ph sz="half" idx="1"/>
          </p:nvPr>
        </p:nvSpPr>
        <p:spPr>
          <a:xfrm>
            <a:off x="228600" y="1752600"/>
            <a:ext cx="8686800" cy="4876800"/>
          </a:xfrm>
          <a:ln w="28575">
            <a:solidFill>
              <a:srgbClr val="FF0000"/>
            </a:solidFill>
          </a:ln>
        </p:spPr>
        <p:txBody>
          <a:bodyPr/>
          <a:lstStyle/>
          <a:p>
            <a:r>
              <a:rPr lang="en-US" sz="3200" dirty="0" smtClean="0"/>
              <a:t>Strong economy-factories changed from making war goods to consumer goods.</a:t>
            </a:r>
          </a:p>
          <a:p>
            <a:r>
              <a:rPr lang="en-US" sz="3200" dirty="0" smtClean="0"/>
              <a:t>Abundance of goods flood US market.</a:t>
            </a:r>
          </a:p>
          <a:p>
            <a:r>
              <a:rPr lang="en-US" sz="3200" dirty="0" smtClean="0"/>
              <a:t>To encourage consumers to buy…offer people </a:t>
            </a:r>
            <a:r>
              <a:rPr lang="en-US" sz="3200" dirty="0" smtClean="0">
                <a:solidFill>
                  <a:srgbClr val="FFFF00"/>
                </a:solidFill>
              </a:rPr>
              <a:t>installment buying/or buying on credit.</a:t>
            </a:r>
          </a:p>
          <a:p>
            <a:r>
              <a:rPr lang="en-US" sz="3200" dirty="0" smtClean="0"/>
              <a:t>People began to buy stocks on </a:t>
            </a:r>
            <a:r>
              <a:rPr lang="en-US" sz="3200" dirty="0" smtClean="0">
                <a:solidFill>
                  <a:srgbClr val="FF0000"/>
                </a:solidFill>
              </a:rPr>
              <a:t>margin—borrowing money in order to buy stocks.</a:t>
            </a:r>
          </a:p>
          <a:p>
            <a:endParaRPr lang="en-US" dirty="0" smtClean="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457200" y="214424"/>
            <a:ext cx="2743200" cy="776176"/>
          </a:xfrm>
        </p:spPr>
        <p:txBody>
          <a:bodyPr>
            <a:normAutofit fontScale="85000" lnSpcReduction="20000"/>
          </a:bodyPr>
          <a:lstStyle/>
          <a:p>
            <a:r>
              <a:rPr lang="en-US" sz="3600" dirty="0" smtClean="0">
                <a:solidFill>
                  <a:srgbClr val="FFFF00"/>
                </a:solidFill>
              </a:rPr>
              <a:t>Signs of Trouble !!!!!!!</a:t>
            </a:r>
            <a:endParaRPr lang="en-US" sz="3600" dirty="0">
              <a:solidFill>
                <a:srgbClr val="FFFF00"/>
              </a:solidFill>
            </a:endParaRPr>
          </a:p>
        </p:txBody>
      </p:sp>
      <p:sp>
        <p:nvSpPr>
          <p:cNvPr id="6" name="Content Placeholder 5"/>
          <p:cNvSpPr>
            <a:spLocks noGrp="1"/>
          </p:cNvSpPr>
          <p:nvPr>
            <p:ph sz="half" idx="1"/>
          </p:nvPr>
        </p:nvSpPr>
        <p:spPr>
          <a:xfrm>
            <a:off x="457200" y="1828800"/>
            <a:ext cx="8229600" cy="3962400"/>
          </a:xfrm>
          <a:ln w="38100">
            <a:solidFill>
              <a:srgbClr val="FF0000"/>
            </a:solidFill>
          </a:ln>
        </p:spPr>
        <p:txBody>
          <a:bodyPr/>
          <a:lstStyle/>
          <a:p>
            <a:r>
              <a:rPr lang="en-US" dirty="0" smtClean="0"/>
              <a:t>Farmers</a:t>
            </a:r>
          </a:p>
          <a:p>
            <a:pPr lvl="1"/>
            <a:r>
              <a:rPr lang="en-US" dirty="0" smtClean="0">
                <a:solidFill>
                  <a:srgbClr val="FF0000"/>
                </a:solidFill>
              </a:rPr>
              <a:t>Agricultural Depression</a:t>
            </a:r>
          </a:p>
          <a:p>
            <a:pPr lvl="2"/>
            <a:r>
              <a:rPr lang="en-US" dirty="0" smtClean="0"/>
              <a:t>Grew more crops than Americans could use</a:t>
            </a:r>
          </a:p>
          <a:p>
            <a:pPr lvl="2"/>
            <a:r>
              <a:rPr lang="en-US" dirty="0" smtClean="0"/>
              <a:t>Before WW1 could sell excess, after countries too poor to purchase excess</a:t>
            </a:r>
          </a:p>
          <a:p>
            <a:pPr lvl="2">
              <a:buNone/>
            </a:pPr>
            <a:r>
              <a:rPr lang="en-US" sz="2400" dirty="0" smtClean="0">
                <a:solidFill>
                  <a:srgbClr val="FF0000"/>
                </a:solidFill>
              </a:rPr>
              <a:t>High Debt</a:t>
            </a:r>
          </a:p>
          <a:p>
            <a:pPr lvl="2">
              <a:buNone/>
            </a:pPr>
            <a:r>
              <a:rPr lang="en-US" sz="2400" dirty="0" smtClean="0">
                <a:solidFill>
                  <a:srgbClr val="FF0000"/>
                </a:solidFill>
              </a:rPr>
              <a:t>	</a:t>
            </a:r>
            <a:r>
              <a:rPr lang="en-US" dirty="0" smtClean="0"/>
              <a:t>Before war farmers had good years, took out loans to buy more land and equipment.</a:t>
            </a:r>
          </a:p>
          <a:p>
            <a:pPr lvl="2">
              <a:buNone/>
            </a:pPr>
            <a:r>
              <a:rPr lang="en-US" dirty="0" smtClean="0">
                <a:solidFill>
                  <a:srgbClr val="FF0000"/>
                </a:solidFill>
              </a:rPr>
              <a:t>   </a:t>
            </a:r>
            <a:r>
              <a:rPr lang="en-US" dirty="0" smtClean="0"/>
              <a:t>Unable to pay off debts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3276600" cy="411162"/>
          </a:xfrm>
          <a:ln w="19050">
            <a:solidFill>
              <a:srgbClr val="FF0000"/>
            </a:solidFill>
          </a:ln>
        </p:spPr>
        <p:txBody>
          <a:bodyPr>
            <a:normAutofit fontScale="90000"/>
          </a:bodyPr>
          <a:lstStyle/>
          <a:p>
            <a:pPr algn="ctr"/>
            <a:r>
              <a:rPr lang="en-US" dirty="0" smtClean="0">
                <a:solidFill>
                  <a:srgbClr val="FFFF00"/>
                </a:solidFill>
                <a:latin typeface="+mn-lt"/>
              </a:rPr>
              <a:t>DUST BOWL</a:t>
            </a:r>
            <a:endParaRPr lang="en-US" dirty="0">
              <a:solidFill>
                <a:srgbClr val="FFFF00"/>
              </a:solidFill>
              <a:latin typeface="+mn-lt"/>
            </a:endParaRPr>
          </a:p>
        </p:txBody>
      </p:sp>
      <p:pic>
        <p:nvPicPr>
          <p:cNvPr id="4" name="Content Placeholder 3" descr="dust bowl.bmp"/>
          <p:cNvPicPr>
            <a:picLocks noGrp="1" noChangeAspect="1"/>
          </p:cNvPicPr>
          <p:nvPr>
            <p:ph idx="1"/>
          </p:nvPr>
        </p:nvPicPr>
        <p:blipFill>
          <a:blip r:embed="rId2" cstate="print"/>
          <a:stretch>
            <a:fillRect/>
          </a:stretch>
        </p:blipFill>
        <p:spPr>
          <a:xfrm>
            <a:off x="4419600" y="1066800"/>
            <a:ext cx="4572000" cy="4419600"/>
          </a:xfrm>
        </p:spPr>
      </p:pic>
      <p:sp>
        <p:nvSpPr>
          <p:cNvPr id="5" name="TextBox 4"/>
          <p:cNvSpPr txBox="1"/>
          <p:nvPr/>
        </p:nvSpPr>
        <p:spPr>
          <a:xfrm>
            <a:off x="228600" y="762000"/>
            <a:ext cx="3962400" cy="2677656"/>
          </a:xfrm>
          <a:prstGeom prst="rect">
            <a:avLst/>
          </a:prstGeom>
          <a:noFill/>
        </p:spPr>
        <p:txBody>
          <a:bodyPr wrap="square" rtlCol="0">
            <a:spAutoFit/>
          </a:bodyPr>
          <a:lstStyle/>
          <a:p>
            <a:r>
              <a:rPr lang="en-US" sz="2100" dirty="0" smtClean="0"/>
              <a:t>Over farming the land and years of drought caused huge dust storms that picked up the dust and carried it1000’s of miles from the prairie lands of  the mid west as far as to ships on the  Atlantic Ocean and New York City.</a:t>
            </a:r>
            <a:endParaRPr lang="en-US" sz="2100" dirty="0"/>
          </a:p>
        </p:txBody>
      </p:sp>
      <p:pic>
        <p:nvPicPr>
          <p:cNvPr id="6" name="Picture 5" descr="dustbowl 5.jpg"/>
          <p:cNvPicPr>
            <a:picLocks noChangeAspect="1"/>
          </p:cNvPicPr>
          <p:nvPr/>
        </p:nvPicPr>
        <p:blipFill>
          <a:blip r:embed="rId3" cstate="print"/>
          <a:stretch>
            <a:fillRect/>
          </a:stretch>
        </p:blipFill>
        <p:spPr>
          <a:xfrm>
            <a:off x="0" y="3657600"/>
            <a:ext cx="4419600" cy="3200400"/>
          </a:xfrm>
          <a:prstGeom prst="rect">
            <a:avLst/>
          </a:prstGeom>
          <a:ln w="38100">
            <a:solidFill>
              <a:schemeClr val="bg1"/>
            </a:solidFill>
          </a:ln>
        </p:spPr>
      </p:pic>
      <p:sp>
        <p:nvSpPr>
          <p:cNvPr id="7" name="TextBox 6"/>
          <p:cNvSpPr txBox="1"/>
          <p:nvPr/>
        </p:nvSpPr>
        <p:spPr>
          <a:xfrm>
            <a:off x="-533400" y="5867400"/>
            <a:ext cx="9677400" cy="646331"/>
          </a:xfrm>
          <a:prstGeom prst="rect">
            <a:avLst/>
          </a:prstGeom>
          <a:noFill/>
        </p:spPr>
        <p:txBody>
          <a:bodyPr wrap="square" rtlCol="0">
            <a:spAutoFit/>
          </a:bodyPr>
          <a:lstStyle/>
          <a:p>
            <a:r>
              <a:rPr lang="en-US" dirty="0" smtClean="0">
                <a:solidFill>
                  <a:srgbClr val="FFFF00"/>
                </a:solidFill>
              </a:rPr>
              <a:t>						Masks used to help them 								breath during a dust storm</a:t>
            </a:r>
            <a:endParaRPr lang="en-US" dirty="0">
              <a:solidFill>
                <a:srgbClr val="FFFF00"/>
              </a:solidFill>
            </a:endParaRPr>
          </a:p>
        </p:txBody>
      </p:sp>
      <p:sp>
        <p:nvSpPr>
          <p:cNvPr id="9" name="TextBox 8"/>
          <p:cNvSpPr txBox="1"/>
          <p:nvPr/>
        </p:nvSpPr>
        <p:spPr>
          <a:xfrm>
            <a:off x="4343400" y="609600"/>
            <a:ext cx="4343400" cy="369332"/>
          </a:xfrm>
          <a:prstGeom prst="rect">
            <a:avLst/>
          </a:prstGeom>
          <a:noFill/>
        </p:spPr>
        <p:txBody>
          <a:bodyPr wrap="square" rtlCol="0">
            <a:spAutoFit/>
          </a:bodyPr>
          <a:lstStyle/>
          <a:p>
            <a:pPr algn="ctr"/>
            <a:r>
              <a:rPr lang="en-US" dirty="0" smtClean="0">
                <a:solidFill>
                  <a:srgbClr val="FFFF00"/>
                </a:solidFill>
              </a:rPr>
              <a:t>Storm advancing on a small town</a:t>
            </a:r>
            <a:endParaRPr lang="en-US"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fontScale="92500" lnSpcReduction="20000"/>
          </a:bodyPr>
          <a:lstStyle/>
          <a:p>
            <a:r>
              <a:rPr lang="en-US" sz="4000" dirty="0" smtClean="0">
                <a:solidFill>
                  <a:srgbClr val="FFFF00"/>
                </a:solidFill>
              </a:rPr>
              <a:t>Signs of Trouble !!!!!!</a:t>
            </a:r>
            <a:endParaRPr lang="en-US" sz="4000" dirty="0">
              <a:solidFill>
                <a:srgbClr val="FFFF00"/>
              </a:solidFill>
            </a:endParaRPr>
          </a:p>
        </p:txBody>
      </p:sp>
      <p:sp>
        <p:nvSpPr>
          <p:cNvPr id="4" name="Content Placeholder 3"/>
          <p:cNvSpPr>
            <a:spLocks noGrp="1"/>
          </p:cNvSpPr>
          <p:nvPr>
            <p:ph sz="half" idx="1"/>
          </p:nvPr>
        </p:nvSpPr>
        <p:spPr>
          <a:xfrm>
            <a:off x="457200" y="1447800"/>
            <a:ext cx="8077200" cy="5105400"/>
          </a:xfrm>
          <a:ln w="38100">
            <a:solidFill>
              <a:srgbClr val="FF0000"/>
            </a:solidFill>
          </a:ln>
        </p:spPr>
        <p:txBody>
          <a:bodyPr>
            <a:normAutofit lnSpcReduction="10000"/>
          </a:bodyPr>
          <a:lstStyle/>
          <a:p>
            <a:r>
              <a:rPr lang="en-US" dirty="0" smtClean="0"/>
              <a:t>Workers--- due to assembly line system skilled workers weren’t as needed.  Less </a:t>
            </a:r>
            <a:r>
              <a:rPr lang="en-US" dirty="0" smtClean="0">
                <a:solidFill>
                  <a:srgbClr val="FF0000"/>
                </a:solidFill>
              </a:rPr>
              <a:t>expensive</a:t>
            </a:r>
            <a:r>
              <a:rPr lang="en-US" dirty="0" smtClean="0"/>
              <a:t> </a:t>
            </a:r>
            <a:r>
              <a:rPr lang="en-US" dirty="0" smtClean="0">
                <a:solidFill>
                  <a:srgbClr val="FF0000"/>
                </a:solidFill>
              </a:rPr>
              <a:t>unskilled workers</a:t>
            </a:r>
            <a:r>
              <a:rPr lang="en-US" dirty="0" smtClean="0"/>
              <a:t> could handle the simpler tasks on the assembly line………Therefore </a:t>
            </a:r>
            <a:r>
              <a:rPr lang="en-US" dirty="0" smtClean="0">
                <a:solidFill>
                  <a:srgbClr val="FF0000"/>
                </a:solidFill>
              </a:rPr>
              <a:t>lower pay!</a:t>
            </a:r>
          </a:p>
          <a:p>
            <a:endParaRPr lang="en-US" dirty="0" smtClean="0">
              <a:solidFill>
                <a:srgbClr val="FF0000"/>
              </a:solidFill>
            </a:endParaRPr>
          </a:p>
          <a:p>
            <a:r>
              <a:rPr lang="en-US" dirty="0" smtClean="0"/>
              <a:t>Older industries--coal mining, railroads, clothing manufacturers were in decline.</a:t>
            </a:r>
          </a:p>
          <a:p>
            <a:endParaRPr lang="en-US" dirty="0" smtClean="0"/>
          </a:p>
          <a:p>
            <a:r>
              <a:rPr lang="en-US" dirty="0" smtClean="0"/>
              <a:t>Manufacturers overproduced goods, there are now more goods than people could buy.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solidFill>
                  <a:srgbClr val="FFFF00"/>
                </a:solidFill>
              </a:rPr>
              <a:t>Vocabulary</a:t>
            </a:r>
            <a:endParaRPr lang="en-US" dirty="0">
              <a:solidFill>
                <a:srgbClr val="FFFF00"/>
              </a:solidFill>
            </a:endParaRPr>
          </a:p>
        </p:txBody>
      </p:sp>
      <p:sp>
        <p:nvSpPr>
          <p:cNvPr id="8" name="Content Placeholder 7"/>
          <p:cNvSpPr>
            <a:spLocks noGrp="1"/>
          </p:cNvSpPr>
          <p:nvPr>
            <p:ph idx="1"/>
          </p:nvPr>
        </p:nvSpPr>
        <p:spPr/>
        <p:txBody>
          <a:bodyPr/>
          <a:lstStyle/>
          <a:p>
            <a:r>
              <a:rPr lang="en-US" dirty="0" smtClean="0"/>
              <a:t>Prohibition</a:t>
            </a:r>
          </a:p>
          <a:p>
            <a:r>
              <a:rPr lang="en-US" dirty="0" smtClean="0"/>
              <a:t>Communism</a:t>
            </a:r>
          </a:p>
          <a:p>
            <a:r>
              <a:rPr lang="en-US" dirty="0" smtClean="0"/>
              <a:t>Buying on credit </a:t>
            </a:r>
          </a:p>
          <a:p>
            <a:r>
              <a:rPr lang="en-US" dirty="0" smtClean="0"/>
              <a:t>Installment buying</a:t>
            </a:r>
          </a:p>
          <a:p>
            <a:r>
              <a:rPr lang="en-US" dirty="0" smtClean="0"/>
              <a:t>Bull market</a:t>
            </a:r>
          </a:p>
          <a:p>
            <a:r>
              <a:rPr lang="en-US" dirty="0" smtClean="0"/>
              <a:t>Overproduction</a:t>
            </a:r>
          </a:p>
          <a:p>
            <a:r>
              <a:rPr lang="en-US" dirty="0" smtClean="0"/>
              <a:t>Stock</a:t>
            </a:r>
          </a:p>
          <a:p>
            <a:r>
              <a:rPr lang="en-US" sz="3200" dirty="0" smtClean="0"/>
              <a:t>Bankruptcy</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85528"/>
            <a:ext cx="3352800" cy="730250"/>
          </a:xfrm>
        </p:spPr>
        <p:txBody>
          <a:bodyPr>
            <a:normAutofit fontScale="90000"/>
          </a:bodyPr>
          <a:lstStyle/>
          <a:p>
            <a:r>
              <a:rPr lang="en-US" sz="2400" dirty="0" smtClean="0">
                <a:solidFill>
                  <a:srgbClr val="FFFF00"/>
                </a:solidFill>
                <a:latin typeface="Arial Unicode MS" pitchFamily="34" charset="-128"/>
                <a:ea typeface="Arial Unicode MS" pitchFamily="34" charset="-128"/>
                <a:cs typeface="Arial Unicode MS" pitchFamily="34" charset="-128"/>
              </a:rPr>
              <a:t>Great Depression Begins</a:t>
            </a:r>
            <a:endParaRPr lang="en-US" sz="2400" dirty="0">
              <a:solidFill>
                <a:srgbClr val="FFFF00"/>
              </a:solidFill>
              <a:latin typeface="Arial Unicode MS" pitchFamily="34" charset="-128"/>
              <a:ea typeface="Arial Unicode MS" pitchFamily="34" charset="-128"/>
              <a:cs typeface="Arial Unicode MS" pitchFamily="34" charset="-128"/>
            </a:endParaRPr>
          </a:p>
        </p:txBody>
      </p:sp>
      <p:sp>
        <p:nvSpPr>
          <p:cNvPr id="3" name="Text Placeholder 2"/>
          <p:cNvSpPr>
            <a:spLocks noGrp="1"/>
          </p:cNvSpPr>
          <p:nvPr>
            <p:ph type="body" idx="2"/>
          </p:nvPr>
        </p:nvSpPr>
        <p:spPr/>
        <p:txBody>
          <a:bodyPr>
            <a:normAutofit fontScale="92500"/>
          </a:bodyPr>
          <a:lstStyle/>
          <a:p>
            <a:r>
              <a:rPr lang="en-US" sz="4000" dirty="0" smtClean="0">
                <a:solidFill>
                  <a:srgbClr val="FF0000"/>
                </a:solidFill>
              </a:rPr>
              <a:t>The Crash!!</a:t>
            </a:r>
            <a:endParaRPr lang="en-US" sz="4000" dirty="0">
              <a:solidFill>
                <a:srgbClr val="FF0000"/>
              </a:solidFill>
            </a:endParaRPr>
          </a:p>
        </p:txBody>
      </p:sp>
      <p:pic>
        <p:nvPicPr>
          <p:cNvPr id="5" name="Content Placeholder 4" descr="stock market 1929.jpg"/>
          <p:cNvPicPr>
            <a:picLocks noGrp="1" noChangeAspect="1"/>
          </p:cNvPicPr>
          <p:nvPr>
            <p:ph sz="half" idx="1"/>
          </p:nvPr>
        </p:nvPicPr>
        <p:blipFill>
          <a:blip r:embed="rId2" cstate="print"/>
          <a:stretch>
            <a:fillRect/>
          </a:stretch>
        </p:blipFill>
        <p:spPr>
          <a:xfrm>
            <a:off x="4191000" y="609600"/>
            <a:ext cx="4800600" cy="5638800"/>
          </a:xfrm>
        </p:spPr>
      </p:pic>
      <p:sp>
        <p:nvSpPr>
          <p:cNvPr id="6" name="TextBox 5"/>
          <p:cNvSpPr txBox="1"/>
          <p:nvPr/>
        </p:nvSpPr>
        <p:spPr>
          <a:xfrm>
            <a:off x="304800" y="1752600"/>
            <a:ext cx="3810000" cy="4708981"/>
          </a:xfrm>
          <a:prstGeom prst="rect">
            <a:avLst/>
          </a:prstGeom>
          <a:noFill/>
        </p:spPr>
        <p:txBody>
          <a:bodyPr wrap="square" rtlCol="0">
            <a:spAutoFit/>
          </a:bodyPr>
          <a:lstStyle/>
          <a:p>
            <a:r>
              <a:rPr lang="en-US" sz="2000" dirty="0" smtClean="0"/>
              <a:t>Industrial Stocks rise between May and September 1929.  Soon after Stock prices begin a rapid slide Downward.</a:t>
            </a:r>
          </a:p>
          <a:p>
            <a:endParaRPr lang="en-US" sz="2000" dirty="0" smtClean="0"/>
          </a:p>
          <a:p>
            <a:r>
              <a:rPr lang="en-US" sz="2000" dirty="0" smtClean="0">
                <a:solidFill>
                  <a:srgbClr val="FF0000"/>
                </a:solidFill>
              </a:rPr>
              <a:t>Wed, Oct 23</a:t>
            </a:r>
            <a:r>
              <a:rPr lang="en-US" sz="2000" baseline="30000" dirty="0" smtClean="0">
                <a:solidFill>
                  <a:srgbClr val="FF0000"/>
                </a:solidFill>
              </a:rPr>
              <a:t>rd</a:t>
            </a:r>
            <a:r>
              <a:rPr lang="en-US" sz="2000" dirty="0" smtClean="0">
                <a:solidFill>
                  <a:srgbClr val="FF0000"/>
                </a:solidFill>
              </a:rPr>
              <a:t>, </a:t>
            </a:r>
            <a:r>
              <a:rPr lang="en-US" sz="2000" dirty="0" smtClean="0"/>
              <a:t>6 million stocks change hands, creating a loss of 6 billion.</a:t>
            </a:r>
          </a:p>
          <a:p>
            <a:r>
              <a:rPr lang="en-US" sz="2000" dirty="0" smtClean="0">
                <a:solidFill>
                  <a:srgbClr val="FF0000"/>
                </a:solidFill>
              </a:rPr>
              <a:t>Tues. Oct 29</a:t>
            </a:r>
            <a:r>
              <a:rPr lang="en-US" sz="2000" baseline="30000" dirty="0" smtClean="0">
                <a:solidFill>
                  <a:srgbClr val="FF0000"/>
                </a:solidFill>
              </a:rPr>
              <a:t>th</a:t>
            </a:r>
            <a:r>
              <a:rPr lang="en-US" sz="2000" dirty="0" smtClean="0">
                <a:solidFill>
                  <a:srgbClr val="FF0000"/>
                </a:solidFill>
              </a:rPr>
              <a:t> </a:t>
            </a:r>
            <a:r>
              <a:rPr lang="en-US" sz="2000" dirty="0" smtClean="0"/>
              <a:t>Traders try to sell </a:t>
            </a:r>
          </a:p>
          <a:p>
            <a:r>
              <a:rPr lang="en-US" sz="2000" dirty="0" smtClean="0"/>
              <a:t>Stock..no buyers, prices of stock fall, people lost all their money.</a:t>
            </a:r>
          </a:p>
          <a:p>
            <a:endParaRPr lang="en-US" sz="2000" dirty="0" smtClean="0"/>
          </a:p>
          <a:p>
            <a:r>
              <a:rPr lang="en-US" sz="2000" dirty="0" smtClean="0"/>
              <a:t>Those that borrowed money to by Stocks couldn’t pay it back.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495800" cy="533400"/>
          </a:xfrm>
        </p:spPr>
        <p:txBody>
          <a:bodyPr>
            <a:noAutofit/>
          </a:bodyPr>
          <a:lstStyle/>
          <a:p>
            <a:r>
              <a:rPr lang="en-US" sz="2400" dirty="0" smtClean="0">
                <a:solidFill>
                  <a:srgbClr val="FFFF00"/>
                </a:solidFill>
              </a:rPr>
              <a:t>Great Depression Begins</a:t>
            </a:r>
            <a:endParaRPr lang="en-US" sz="2400" dirty="0"/>
          </a:p>
        </p:txBody>
      </p:sp>
      <p:sp>
        <p:nvSpPr>
          <p:cNvPr id="3" name="Text Placeholder 2"/>
          <p:cNvSpPr>
            <a:spLocks noGrp="1"/>
          </p:cNvSpPr>
          <p:nvPr>
            <p:ph type="body" idx="2"/>
          </p:nvPr>
        </p:nvSpPr>
        <p:spPr>
          <a:xfrm>
            <a:off x="457200" y="214424"/>
            <a:ext cx="2743200" cy="623776"/>
          </a:xfrm>
        </p:spPr>
        <p:txBody>
          <a:bodyPr/>
          <a:lstStyle/>
          <a:p>
            <a:r>
              <a:rPr lang="en-US" sz="3600" dirty="0" smtClean="0">
                <a:solidFill>
                  <a:srgbClr val="FF0000"/>
                </a:solidFill>
              </a:rPr>
              <a:t>The Crash!!</a:t>
            </a:r>
          </a:p>
          <a:p>
            <a:endParaRPr lang="en-US" dirty="0"/>
          </a:p>
        </p:txBody>
      </p:sp>
      <p:sp>
        <p:nvSpPr>
          <p:cNvPr id="4" name="Content Placeholder 3"/>
          <p:cNvSpPr>
            <a:spLocks noGrp="1"/>
          </p:cNvSpPr>
          <p:nvPr>
            <p:ph sz="half" idx="1"/>
          </p:nvPr>
        </p:nvSpPr>
        <p:spPr>
          <a:xfrm>
            <a:off x="152400" y="1295400"/>
            <a:ext cx="8839200" cy="5562600"/>
          </a:xfrm>
          <a:ln w="38100">
            <a:solidFill>
              <a:srgbClr val="FF0000"/>
            </a:solidFill>
          </a:ln>
        </p:spPr>
        <p:txBody>
          <a:bodyPr>
            <a:normAutofit/>
          </a:bodyPr>
          <a:lstStyle/>
          <a:p>
            <a:r>
              <a:rPr lang="en-US" sz="2400" dirty="0" smtClean="0"/>
              <a:t>Banking:  Farmers couldn’t pay back their loans.  Many small banks failed because people couldn’t pay it back.</a:t>
            </a:r>
          </a:p>
          <a:p>
            <a:r>
              <a:rPr lang="en-US" sz="2400" dirty="0" smtClean="0"/>
              <a:t>Many large banks speculated in the stock market and loaned huge amounts to speculators who purchased stocks that are now worthless and couldn’t pay loans back.</a:t>
            </a:r>
            <a:endParaRPr lang="en-US" sz="2400" dirty="0"/>
          </a:p>
        </p:txBody>
      </p:sp>
      <p:pic>
        <p:nvPicPr>
          <p:cNvPr id="5" name="Picture 4" descr="Great De 1.bmp"/>
          <p:cNvPicPr>
            <a:picLocks noChangeAspect="1"/>
          </p:cNvPicPr>
          <p:nvPr/>
        </p:nvPicPr>
        <p:blipFill>
          <a:blip r:embed="rId2" cstate="print"/>
          <a:stretch>
            <a:fillRect/>
          </a:stretch>
        </p:blipFill>
        <p:spPr>
          <a:xfrm>
            <a:off x="4648200" y="3429000"/>
            <a:ext cx="4191000" cy="3200400"/>
          </a:xfrm>
          <a:prstGeom prst="rect">
            <a:avLst/>
          </a:prstGeom>
        </p:spPr>
      </p:pic>
      <p:pic>
        <p:nvPicPr>
          <p:cNvPr id="6" name="Picture 5" descr="great dep 2.jpg"/>
          <p:cNvPicPr>
            <a:picLocks noChangeAspect="1"/>
          </p:cNvPicPr>
          <p:nvPr/>
        </p:nvPicPr>
        <p:blipFill>
          <a:blip r:embed="rId3" cstate="print"/>
          <a:stretch>
            <a:fillRect/>
          </a:stretch>
        </p:blipFill>
        <p:spPr>
          <a:xfrm>
            <a:off x="457200" y="3429000"/>
            <a:ext cx="4038600" cy="32004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7467600" cy="639762"/>
          </a:xfrm>
        </p:spPr>
        <p:txBody>
          <a:bodyPr>
            <a:normAutofit fontScale="90000"/>
          </a:bodyPr>
          <a:lstStyle/>
          <a:p>
            <a:r>
              <a:rPr lang="en-US" dirty="0" smtClean="0">
                <a:solidFill>
                  <a:srgbClr val="FF0000"/>
                </a:solidFill>
                <a:latin typeface="Arial Unicode MS" pitchFamily="34" charset="-128"/>
                <a:ea typeface="Arial Unicode MS" pitchFamily="34" charset="-128"/>
                <a:cs typeface="Arial Unicode MS" pitchFamily="34" charset="-128"/>
              </a:rPr>
              <a:t>Results of Depression</a:t>
            </a:r>
            <a:endParaRPr lang="en-US" dirty="0">
              <a:solidFill>
                <a:srgbClr val="FF0000"/>
              </a:solidFill>
              <a:latin typeface="Arial Unicode MS" pitchFamily="34" charset="-128"/>
              <a:ea typeface="Arial Unicode MS" pitchFamily="34" charset="-128"/>
              <a:cs typeface="Arial Unicode MS" pitchFamily="34" charset="-128"/>
            </a:endParaRPr>
          </a:p>
        </p:txBody>
      </p:sp>
      <p:pic>
        <p:nvPicPr>
          <p:cNvPr id="13" name="Content Placeholder 12" descr="gd4.jpg"/>
          <p:cNvPicPr>
            <a:picLocks noGrp="1" noChangeAspect="1"/>
          </p:cNvPicPr>
          <p:nvPr>
            <p:ph idx="1"/>
          </p:nvPr>
        </p:nvPicPr>
        <p:blipFill>
          <a:blip r:embed="rId2" cstate="print"/>
          <a:stretch>
            <a:fillRect/>
          </a:stretch>
        </p:blipFill>
        <p:spPr>
          <a:xfrm>
            <a:off x="2514600" y="4800600"/>
            <a:ext cx="4572000" cy="2057400"/>
          </a:xfrm>
        </p:spPr>
      </p:pic>
      <p:pic>
        <p:nvPicPr>
          <p:cNvPr id="14" name="Picture 13" descr="gd5.jpg"/>
          <p:cNvPicPr>
            <a:picLocks noChangeAspect="1"/>
          </p:cNvPicPr>
          <p:nvPr/>
        </p:nvPicPr>
        <p:blipFill>
          <a:blip r:embed="rId3" cstate="print"/>
          <a:stretch>
            <a:fillRect/>
          </a:stretch>
        </p:blipFill>
        <p:spPr>
          <a:xfrm>
            <a:off x="228600" y="990600"/>
            <a:ext cx="4343400" cy="3048000"/>
          </a:xfrm>
          <a:prstGeom prst="rect">
            <a:avLst/>
          </a:prstGeom>
        </p:spPr>
      </p:pic>
      <p:pic>
        <p:nvPicPr>
          <p:cNvPr id="15" name="Picture 14" descr="gd 3.bmp"/>
          <p:cNvPicPr>
            <a:picLocks noChangeAspect="1"/>
          </p:cNvPicPr>
          <p:nvPr/>
        </p:nvPicPr>
        <p:blipFill>
          <a:blip r:embed="rId4" cstate="print"/>
          <a:stretch>
            <a:fillRect/>
          </a:stretch>
        </p:blipFill>
        <p:spPr>
          <a:xfrm>
            <a:off x="4724400" y="1066800"/>
            <a:ext cx="4419600" cy="3657600"/>
          </a:xfrm>
          <a:prstGeom prst="rect">
            <a:avLst/>
          </a:prstGeom>
        </p:spPr>
      </p:pic>
      <p:sp>
        <p:nvSpPr>
          <p:cNvPr id="16" name="TextBox 15"/>
          <p:cNvSpPr txBox="1"/>
          <p:nvPr/>
        </p:nvSpPr>
        <p:spPr>
          <a:xfrm>
            <a:off x="7086600" y="4953000"/>
            <a:ext cx="2057400" cy="1200329"/>
          </a:xfrm>
          <a:prstGeom prst="rect">
            <a:avLst/>
          </a:prstGeom>
          <a:noFill/>
        </p:spPr>
        <p:txBody>
          <a:bodyPr wrap="square" rtlCol="0">
            <a:spAutoFit/>
          </a:bodyPr>
          <a:lstStyle/>
          <a:p>
            <a:r>
              <a:rPr lang="en-US" dirty="0" smtClean="0"/>
              <a:t>People couldn’t pay for their homes so they lost them!</a:t>
            </a:r>
            <a:endParaRPr lang="en-US" dirty="0"/>
          </a:p>
        </p:txBody>
      </p:sp>
      <p:sp>
        <p:nvSpPr>
          <p:cNvPr id="17" name="TextBox 16"/>
          <p:cNvSpPr txBox="1"/>
          <p:nvPr/>
        </p:nvSpPr>
        <p:spPr>
          <a:xfrm>
            <a:off x="0" y="4038600"/>
            <a:ext cx="4724400" cy="923330"/>
          </a:xfrm>
          <a:prstGeom prst="rect">
            <a:avLst/>
          </a:prstGeom>
          <a:noFill/>
        </p:spPr>
        <p:txBody>
          <a:bodyPr wrap="square" rtlCol="0">
            <a:spAutoFit/>
          </a:bodyPr>
          <a:lstStyle/>
          <a:p>
            <a:r>
              <a:rPr lang="en-US" dirty="0" smtClean="0"/>
              <a:t>No job, not able to Buy food.  Soup kitchens Often provided the only meal thousands</a:t>
            </a:r>
          </a:p>
          <a:p>
            <a:r>
              <a:rPr lang="en-US" dirty="0" smtClean="0"/>
              <a:t>would have every day!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Who was to Blame for the Great Depression?		</a:t>
            </a:r>
            <a:endParaRPr lang="en-US" dirty="0"/>
          </a:p>
        </p:txBody>
      </p:sp>
      <p:sp>
        <p:nvSpPr>
          <p:cNvPr id="6" name="Content Placeholder 5"/>
          <p:cNvSpPr>
            <a:spLocks noGrp="1"/>
          </p:cNvSpPr>
          <p:nvPr>
            <p:ph idx="1"/>
          </p:nvPr>
        </p:nvSpPr>
        <p:spPr>
          <a:xfrm>
            <a:off x="457200" y="1600200"/>
            <a:ext cx="8458200" cy="4525963"/>
          </a:xfrm>
        </p:spPr>
        <p:txBody>
          <a:bodyPr/>
          <a:lstStyle/>
          <a:p>
            <a:r>
              <a:rPr lang="en-US" dirty="0" smtClean="0"/>
              <a:t>President Hoover thought businesses and  local governments should voluntarily create public work projects to hire the jobless.</a:t>
            </a:r>
          </a:p>
          <a:p>
            <a:r>
              <a:rPr lang="en-US" dirty="0" smtClean="0"/>
              <a:t>This didn’t work and he Lost the 1932 elections</a:t>
            </a:r>
          </a:p>
          <a:p>
            <a:r>
              <a:rPr lang="en-US" dirty="0" smtClean="0"/>
              <a:t>Franklin Roosevelt was elected and he was aggressive in using the government to create jobs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52400"/>
            <a:ext cx="8839200" cy="1143000"/>
          </a:xfrm>
          <a:ln>
            <a:solidFill>
              <a:srgbClr val="FF0000"/>
            </a:solidFill>
          </a:ln>
        </p:spPr>
        <p:txBody>
          <a:bodyPr>
            <a:normAutofit/>
          </a:bodyPr>
          <a:lstStyle/>
          <a:p>
            <a:pPr algn="ctr" eaLnBrk="1" hangingPunct="1"/>
            <a:r>
              <a:rPr lang="en-US" sz="3200" dirty="0" smtClean="0">
                <a:solidFill>
                  <a:srgbClr val="FFFF00"/>
                </a:solidFill>
                <a:latin typeface="Arial Unicode MS" pitchFamily="34" charset="-128"/>
                <a:ea typeface="Arial Unicode MS" pitchFamily="34" charset="-128"/>
                <a:cs typeface="Arial Unicode MS" pitchFamily="34" charset="-128"/>
              </a:rPr>
              <a:t>The New Deal instituted by President Roosevelt, to put people to work</a:t>
            </a:r>
            <a:r>
              <a:rPr lang="en-US" sz="3200" dirty="0" smtClean="0">
                <a:solidFill>
                  <a:srgbClr val="FFFF00"/>
                </a:solidFill>
              </a:rPr>
              <a:t>. </a:t>
            </a:r>
          </a:p>
        </p:txBody>
      </p:sp>
      <p:sp>
        <p:nvSpPr>
          <p:cNvPr id="15363" name="Rectangle 3"/>
          <p:cNvSpPr>
            <a:spLocks noGrp="1" noChangeArrowheads="1"/>
          </p:cNvSpPr>
          <p:nvPr>
            <p:ph type="body" idx="1"/>
          </p:nvPr>
        </p:nvSpPr>
        <p:spPr>
          <a:xfrm>
            <a:off x="152401" y="1447800"/>
            <a:ext cx="4267200" cy="4876800"/>
          </a:xfrm>
          <a:ln w="38100">
            <a:solidFill>
              <a:schemeClr val="bg1"/>
            </a:solidFill>
          </a:ln>
        </p:spPr>
        <p:txBody>
          <a:bodyPr>
            <a:normAutofit/>
          </a:bodyPr>
          <a:lstStyle/>
          <a:p>
            <a:pPr eaLnBrk="1" hangingPunct="1"/>
            <a:r>
              <a:rPr lang="en-US" sz="2000" b="1" dirty="0" smtClean="0"/>
              <a:t>Between 1933 and 1935, the government began a programs designed to provide jobs, reform financial regulations, and stimulate the economy.</a:t>
            </a:r>
          </a:p>
          <a:p>
            <a:pPr eaLnBrk="1" hangingPunct="1"/>
            <a:r>
              <a:rPr lang="en-US" sz="2000" b="1" dirty="0" smtClean="0"/>
              <a:t>Several New Deal programs remain functional today;</a:t>
            </a:r>
          </a:p>
          <a:p>
            <a:pPr lvl="1" eaLnBrk="1" hangingPunct="1"/>
            <a:r>
              <a:rPr lang="en-US" sz="1800" b="1" dirty="0" smtClean="0"/>
              <a:t>FDIC---Federal Deposit Insurance</a:t>
            </a:r>
          </a:p>
          <a:p>
            <a:pPr lvl="1" eaLnBrk="1" hangingPunct="1"/>
            <a:r>
              <a:rPr lang="en-US" sz="1800" b="1" dirty="0" smtClean="0"/>
              <a:t>SEC---Security and Exchange</a:t>
            </a:r>
          </a:p>
          <a:p>
            <a:pPr lvl="1" eaLnBrk="1" hangingPunct="1"/>
            <a:r>
              <a:rPr lang="en-US" sz="1800" b="1" dirty="0" smtClean="0"/>
              <a:t>FHA---Federal Housing Admin</a:t>
            </a:r>
          </a:p>
          <a:p>
            <a:pPr lvl="1"/>
            <a:r>
              <a:rPr lang="en-US" sz="1800" b="1" dirty="0" smtClean="0"/>
              <a:t>Agricultural Adjustment Admin (AAA)</a:t>
            </a:r>
          </a:p>
          <a:p>
            <a:pPr eaLnBrk="1" hangingPunct="1"/>
            <a:endParaRPr lang="en-US" sz="2000" dirty="0" smtClean="0"/>
          </a:p>
          <a:p>
            <a:pPr eaLnBrk="1" hangingPunct="1"/>
            <a:endParaRPr lang="en-US" sz="2000" dirty="0" smtClean="0"/>
          </a:p>
        </p:txBody>
      </p:sp>
      <p:pic>
        <p:nvPicPr>
          <p:cNvPr id="15364" name="Picture 5" descr="coaz4d_im203"/>
          <p:cNvPicPr>
            <a:picLocks noChangeAspect="1" noChangeArrowheads="1"/>
          </p:cNvPicPr>
          <p:nvPr/>
        </p:nvPicPr>
        <p:blipFill>
          <a:blip r:embed="rId2" cstate="print"/>
          <a:srcRect/>
          <a:stretch>
            <a:fillRect/>
          </a:stretch>
        </p:blipFill>
        <p:spPr bwMode="auto">
          <a:xfrm>
            <a:off x="4495800" y="1447800"/>
            <a:ext cx="4495800" cy="4953000"/>
          </a:xfrm>
          <a:prstGeom prst="rect">
            <a:avLst/>
          </a:prstGeom>
          <a:noFill/>
          <a:ln w="38100">
            <a:solidFill>
              <a:schemeClr val="bg1"/>
            </a:solid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title" idx="4294967295"/>
          </p:nvPr>
        </p:nvSpPr>
        <p:spPr>
          <a:xfrm>
            <a:off x="4953000" y="0"/>
            <a:ext cx="4191000" cy="1143000"/>
          </a:xfrm>
        </p:spPr>
        <p:txBody>
          <a:bodyPr/>
          <a:lstStyle/>
          <a:p>
            <a:pPr algn="ctr" eaLnBrk="1" hangingPunct="1">
              <a:defRPr/>
            </a:pPr>
            <a:r>
              <a:rPr lang="en-US" sz="3200" b="1" dirty="0" smtClean="0">
                <a:solidFill>
                  <a:srgbClr val="FFFF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Reform Efforts of the New Deal</a:t>
            </a:r>
          </a:p>
        </p:txBody>
      </p:sp>
      <p:sp>
        <p:nvSpPr>
          <p:cNvPr id="18436" name="Rectangle 4"/>
          <p:cNvSpPr>
            <a:spLocks noGrp="1" noChangeArrowheads="1"/>
          </p:cNvSpPr>
          <p:nvPr>
            <p:ph type="body" idx="4294967295"/>
          </p:nvPr>
        </p:nvSpPr>
        <p:spPr>
          <a:xfrm>
            <a:off x="152400" y="228600"/>
            <a:ext cx="4495800" cy="6400800"/>
          </a:xfrm>
          <a:ln w="38100">
            <a:solidFill>
              <a:srgbClr val="FF0000"/>
            </a:solidFill>
          </a:ln>
        </p:spPr>
        <p:txBody>
          <a:bodyPr>
            <a:normAutofit/>
          </a:bodyPr>
          <a:lstStyle/>
          <a:p>
            <a:pPr eaLnBrk="1" hangingPunct="1">
              <a:lnSpc>
                <a:spcPct val="90000"/>
              </a:lnSpc>
            </a:pPr>
            <a:r>
              <a:rPr lang="en-US" sz="2600" dirty="0" smtClean="0">
                <a:solidFill>
                  <a:srgbClr val="FF0000"/>
                </a:solidFill>
              </a:rPr>
              <a:t>Social Security Act </a:t>
            </a:r>
            <a:r>
              <a:rPr lang="en-US" sz="2600" dirty="0" smtClean="0"/>
              <a:t>gave industrial workers their first retirement</a:t>
            </a:r>
            <a:r>
              <a:rPr lang="en-US" sz="2600" dirty="0" smtClean="0">
                <a:solidFill>
                  <a:srgbClr val="FFC000"/>
                </a:solidFill>
              </a:rPr>
              <a:t> </a:t>
            </a:r>
            <a:r>
              <a:rPr lang="en-US" sz="2600" u="sng" dirty="0" smtClean="0">
                <a:solidFill>
                  <a:srgbClr val="FFC000"/>
                </a:solidFill>
              </a:rPr>
              <a:t>pension</a:t>
            </a:r>
            <a:r>
              <a:rPr lang="en-US" sz="2600" u="sng" dirty="0" smtClean="0"/>
              <a:t>.</a:t>
            </a:r>
          </a:p>
          <a:p>
            <a:pPr eaLnBrk="1" hangingPunct="1">
              <a:lnSpc>
                <a:spcPct val="90000"/>
              </a:lnSpc>
            </a:pPr>
            <a:endParaRPr lang="en-US" sz="2600" dirty="0" smtClean="0"/>
          </a:p>
          <a:p>
            <a:pPr eaLnBrk="1" hangingPunct="1">
              <a:lnSpc>
                <a:spcPct val="90000"/>
              </a:lnSpc>
            </a:pPr>
            <a:r>
              <a:rPr lang="en-US" sz="2600" dirty="0" smtClean="0"/>
              <a:t>Streets and airports were built with federal money.</a:t>
            </a:r>
          </a:p>
          <a:p>
            <a:pPr eaLnBrk="1" hangingPunct="1">
              <a:lnSpc>
                <a:spcPct val="90000"/>
              </a:lnSpc>
            </a:pPr>
            <a:endParaRPr lang="en-US" sz="2600" dirty="0" smtClean="0"/>
          </a:p>
          <a:p>
            <a:pPr eaLnBrk="1" hangingPunct="1">
              <a:lnSpc>
                <a:spcPct val="90000"/>
              </a:lnSpc>
            </a:pPr>
            <a:r>
              <a:rPr lang="en-US" sz="2600" dirty="0" smtClean="0">
                <a:solidFill>
                  <a:srgbClr val="FF0000"/>
                </a:solidFill>
              </a:rPr>
              <a:t>Rural electric co-ops </a:t>
            </a:r>
            <a:r>
              <a:rPr lang="en-US" sz="2600" dirty="0" smtClean="0"/>
              <a:t>meant more lights for farming communities.</a:t>
            </a:r>
          </a:p>
          <a:p>
            <a:pPr eaLnBrk="1" hangingPunct="1">
              <a:lnSpc>
                <a:spcPct val="90000"/>
              </a:lnSpc>
            </a:pPr>
            <a:endParaRPr lang="en-US" sz="2600" dirty="0" smtClean="0"/>
          </a:p>
          <a:p>
            <a:pPr eaLnBrk="1" hangingPunct="1">
              <a:lnSpc>
                <a:spcPct val="90000"/>
              </a:lnSpc>
            </a:pPr>
            <a:r>
              <a:rPr lang="en-US" sz="2600" dirty="0" smtClean="0"/>
              <a:t>The state’s tobacco industry enjoyed great profits due to more people smoking. </a:t>
            </a:r>
          </a:p>
        </p:txBody>
      </p:sp>
      <p:sp>
        <p:nvSpPr>
          <p:cNvPr id="18437" name="Text Box 5"/>
          <p:cNvSpPr txBox="1">
            <a:spLocks noChangeArrowheads="1"/>
          </p:cNvSpPr>
          <p:nvPr/>
        </p:nvSpPr>
        <p:spPr bwMode="auto">
          <a:xfrm>
            <a:off x="6019800" y="6400800"/>
            <a:ext cx="2895600" cy="274638"/>
          </a:xfrm>
          <a:prstGeom prst="rect">
            <a:avLst/>
          </a:prstGeom>
          <a:noFill/>
          <a:ln w="9525">
            <a:noFill/>
            <a:miter lim="800000"/>
            <a:headEnd/>
            <a:tailEnd/>
          </a:ln>
        </p:spPr>
        <p:txBody>
          <a:bodyPr>
            <a:spAutoFit/>
          </a:bodyPr>
          <a:lstStyle/>
          <a:p>
            <a:pPr>
              <a:spcBef>
                <a:spcPct val="50000"/>
              </a:spcBef>
            </a:pPr>
            <a:endParaRPr lang="en-US" sz="1200" dirty="0"/>
          </a:p>
        </p:txBody>
      </p:sp>
      <p:sp>
        <p:nvSpPr>
          <p:cNvPr id="18438" name="Text Box 6"/>
          <p:cNvSpPr txBox="1">
            <a:spLocks noChangeArrowheads="1"/>
          </p:cNvSpPr>
          <p:nvPr/>
        </p:nvSpPr>
        <p:spPr bwMode="auto">
          <a:xfrm>
            <a:off x="5410200" y="6400800"/>
            <a:ext cx="3124200" cy="366713"/>
          </a:xfrm>
          <a:prstGeom prst="rect">
            <a:avLst/>
          </a:prstGeom>
          <a:noFill/>
          <a:ln w="9525">
            <a:noFill/>
            <a:miter lim="800000"/>
            <a:headEnd/>
            <a:tailEnd/>
          </a:ln>
        </p:spPr>
        <p:txBody>
          <a:bodyPr>
            <a:spAutoFit/>
          </a:bodyPr>
          <a:lstStyle/>
          <a:p>
            <a:pPr>
              <a:spcBef>
                <a:spcPct val="50000"/>
              </a:spcBef>
            </a:pPr>
            <a:endParaRPr lang="en-US" dirty="0"/>
          </a:p>
        </p:txBody>
      </p:sp>
      <p:pic>
        <p:nvPicPr>
          <p:cNvPr id="8" name="Picture 7" descr="gw5.jpg"/>
          <p:cNvPicPr>
            <a:picLocks noChangeAspect="1"/>
          </p:cNvPicPr>
          <p:nvPr/>
        </p:nvPicPr>
        <p:blipFill>
          <a:blip r:embed="rId3" cstate="print"/>
          <a:stretch>
            <a:fillRect/>
          </a:stretch>
        </p:blipFill>
        <p:spPr>
          <a:xfrm>
            <a:off x="4876800" y="1371600"/>
            <a:ext cx="4114800" cy="5105400"/>
          </a:xfrm>
          <a:prstGeom prst="rect">
            <a:avLst/>
          </a:prstGeom>
          <a:ln w="38100">
            <a:solidFill>
              <a:srgbClr val="FF0000"/>
            </a:solid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609600"/>
          </a:xfrm>
          <a:ln>
            <a:solidFill>
              <a:srgbClr val="FF0000"/>
            </a:solidFill>
          </a:ln>
        </p:spPr>
        <p:txBody>
          <a:bodyPr>
            <a:normAutofit fontScale="90000"/>
          </a:bodyPr>
          <a:lstStyle/>
          <a:p>
            <a:pPr algn="ctr"/>
            <a:r>
              <a:rPr lang="en-US" sz="2400" dirty="0" smtClean="0">
                <a:solidFill>
                  <a:srgbClr val="FFC000"/>
                </a:solidFill>
                <a:latin typeface="Arial Unicode MS" pitchFamily="34" charset="-128"/>
                <a:ea typeface="Arial Unicode MS" pitchFamily="34" charset="-128"/>
                <a:cs typeface="Arial Unicode MS" pitchFamily="34" charset="-128"/>
              </a:rPr>
              <a:t>Summary</a:t>
            </a:r>
            <a:br>
              <a:rPr lang="en-US" sz="2400" dirty="0" smtClean="0">
                <a:solidFill>
                  <a:srgbClr val="FFC000"/>
                </a:solidFill>
                <a:latin typeface="Arial Unicode MS" pitchFamily="34" charset="-128"/>
                <a:ea typeface="Arial Unicode MS" pitchFamily="34" charset="-128"/>
                <a:cs typeface="Arial Unicode MS" pitchFamily="34" charset="-128"/>
              </a:rPr>
            </a:br>
            <a:r>
              <a:rPr lang="en-US" sz="2400" dirty="0" smtClean="0">
                <a:solidFill>
                  <a:srgbClr val="FFC000"/>
                </a:solidFill>
                <a:latin typeface="Arial Unicode MS" pitchFamily="34" charset="-128"/>
                <a:ea typeface="Arial Unicode MS" pitchFamily="34" charset="-128"/>
                <a:cs typeface="Arial Unicode MS" pitchFamily="34" charset="-128"/>
              </a:rPr>
              <a:t>World War I Brought many Changes</a:t>
            </a:r>
            <a:endParaRPr lang="en-US" sz="2400" dirty="0">
              <a:solidFill>
                <a:srgbClr val="FFC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066800"/>
            <a:ext cx="8305800" cy="5486400"/>
          </a:xfrm>
          <a:ln w="38100">
            <a:solidFill>
              <a:srgbClr val="FF0000"/>
            </a:solidFill>
          </a:ln>
        </p:spPr>
        <p:txBody>
          <a:bodyPr>
            <a:normAutofit/>
          </a:bodyPr>
          <a:lstStyle/>
          <a:p>
            <a:r>
              <a:rPr lang="en-US" sz="2400" dirty="0" smtClean="0"/>
              <a:t>Agriculture went through a recession.  Overproduction of food.</a:t>
            </a:r>
          </a:p>
          <a:p>
            <a:r>
              <a:rPr lang="en-US" sz="2400" dirty="0" smtClean="0"/>
              <a:t>New anti-democratic government, Communism is established.  America feels they have an enemy.</a:t>
            </a:r>
          </a:p>
          <a:p>
            <a:r>
              <a:rPr lang="en-US" sz="2400" dirty="0" smtClean="0"/>
              <a:t>19</a:t>
            </a:r>
            <a:r>
              <a:rPr lang="en-US" sz="2400" baseline="30000" dirty="0" smtClean="0"/>
              <a:t>th</a:t>
            </a:r>
            <a:r>
              <a:rPr lang="en-US" sz="2400" dirty="0" smtClean="0"/>
              <a:t> amendment is passed and alcohol is now illegal in the United States.  Organized crime exposes in the United States.</a:t>
            </a:r>
          </a:p>
          <a:p>
            <a:r>
              <a:rPr lang="en-US" sz="2400" dirty="0" smtClean="0"/>
              <a:t>Overproduction, installment spending (credit) stocks being overvalued, banks over lending, banks investing in the stock market, all contributed to the crash of the stock market.</a:t>
            </a:r>
          </a:p>
          <a:p>
            <a:r>
              <a:rPr lang="en-US" sz="2400" dirty="0" smtClean="0"/>
              <a:t>Dust bowl impacted the whole country.</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a:ln w="38100">
            <a:solidFill>
              <a:schemeClr val="bg1"/>
            </a:solidFill>
          </a:ln>
        </p:spPr>
        <p:txBody>
          <a:bodyPr>
            <a:normAutofit/>
          </a:bodyPr>
          <a:lstStyle/>
          <a:p>
            <a:pPr algn="ctr"/>
            <a:r>
              <a:rPr lang="en-US" sz="3200" dirty="0" smtClean="0">
                <a:solidFill>
                  <a:srgbClr val="FF0000"/>
                </a:solidFill>
                <a:latin typeface="Arial Unicode MS" pitchFamily="34" charset="-128"/>
                <a:ea typeface="Arial Unicode MS" pitchFamily="34" charset="-128"/>
                <a:cs typeface="Arial Unicode MS" pitchFamily="34" charset="-128"/>
              </a:rPr>
              <a:t>Summary</a:t>
            </a:r>
            <a:br>
              <a:rPr lang="en-US" sz="3200" dirty="0" smtClean="0">
                <a:solidFill>
                  <a:srgbClr val="FF0000"/>
                </a:solidFill>
                <a:latin typeface="Arial Unicode MS" pitchFamily="34" charset="-128"/>
                <a:ea typeface="Arial Unicode MS" pitchFamily="34" charset="-128"/>
                <a:cs typeface="Arial Unicode MS" pitchFamily="34" charset="-128"/>
              </a:rPr>
            </a:br>
            <a:r>
              <a:rPr lang="en-US" sz="3200" dirty="0" smtClean="0">
                <a:solidFill>
                  <a:srgbClr val="FF0000"/>
                </a:solidFill>
                <a:latin typeface="Arial Unicode MS" pitchFamily="34" charset="-128"/>
                <a:ea typeface="Arial Unicode MS" pitchFamily="34" charset="-128"/>
                <a:cs typeface="Arial Unicode MS" pitchFamily="34" charset="-128"/>
              </a:rPr>
              <a:t>World War I Brought many Changes</a:t>
            </a:r>
            <a:endParaRPr lang="en-US" sz="3200" dirty="0">
              <a:solidFill>
                <a:srgbClr val="FF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Autofit/>
          </a:bodyPr>
          <a:lstStyle/>
          <a:p>
            <a:r>
              <a:rPr lang="en-US" sz="3600" dirty="0" smtClean="0">
                <a:latin typeface="Arial Unicode MS" pitchFamily="34" charset="-128"/>
                <a:ea typeface="Arial Unicode MS" pitchFamily="34" charset="-128"/>
                <a:cs typeface="Arial Unicode MS" pitchFamily="34" charset="-128"/>
              </a:rPr>
              <a:t>From the crash millions out of work.</a:t>
            </a:r>
          </a:p>
          <a:p>
            <a:r>
              <a:rPr lang="en-US" sz="3600" dirty="0" smtClean="0">
                <a:latin typeface="Arial Unicode MS" pitchFamily="34" charset="-128"/>
                <a:ea typeface="Arial Unicode MS" pitchFamily="34" charset="-128"/>
                <a:cs typeface="Arial Unicode MS" pitchFamily="34" charset="-128"/>
              </a:rPr>
              <a:t>President Roosevelt spearheads federal programs to confront unemployment and the economic problems.  Many programs are still intact today.  Like Social Security.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153400" cy="715962"/>
          </a:xfrm>
          <a:ln>
            <a:solidFill>
              <a:schemeClr val="tx1"/>
            </a:solidFill>
          </a:ln>
        </p:spPr>
        <p:txBody>
          <a:bodyPr>
            <a:normAutofit/>
          </a:bodyPr>
          <a:lstStyle/>
          <a:p>
            <a:pPr algn="ctr"/>
            <a:r>
              <a:rPr lang="en-US" sz="3200" dirty="0" smtClean="0">
                <a:solidFill>
                  <a:srgbClr val="FFFF00"/>
                </a:solidFill>
                <a:latin typeface="Arial Rounded MT Bold" pitchFamily="34" charset="0"/>
              </a:rPr>
              <a:t>World War is Over, The Economy suffers</a:t>
            </a:r>
            <a:endParaRPr lang="en-US" sz="3200" dirty="0">
              <a:solidFill>
                <a:srgbClr val="FFFF00"/>
              </a:solidFill>
              <a:latin typeface="Arial Rounded MT Bold" pitchFamily="34" charset="0"/>
            </a:endParaRPr>
          </a:p>
        </p:txBody>
      </p:sp>
      <p:sp>
        <p:nvSpPr>
          <p:cNvPr id="5" name="Content Placeholder 4"/>
          <p:cNvSpPr>
            <a:spLocks noGrp="1"/>
          </p:cNvSpPr>
          <p:nvPr>
            <p:ph sz="half" idx="1"/>
          </p:nvPr>
        </p:nvSpPr>
        <p:spPr>
          <a:xfrm>
            <a:off x="152400" y="1219200"/>
            <a:ext cx="4038600" cy="5410200"/>
          </a:xfrm>
          <a:ln>
            <a:solidFill>
              <a:srgbClr val="FF0000"/>
            </a:solidFill>
          </a:ln>
        </p:spPr>
        <p:txBody>
          <a:bodyPr>
            <a:normAutofit fontScale="92500" lnSpcReduction="10000"/>
          </a:bodyPr>
          <a:lstStyle/>
          <a:p>
            <a:pPr>
              <a:lnSpc>
                <a:spcPct val="90000"/>
              </a:lnSpc>
            </a:pPr>
            <a:r>
              <a:rPr lang="en-US" sz="2800" dirty="0" smtClean="0"/>
              <a:t>The end of WWI was </a:t>
            </a:r>
            <a:r>
              <a:rPr lang="en-US" sz="2800" dirty="0" smtClean="0">
                <a:solidFill>
                  <a:srgbClr val="FF0000"/>
                </a:solidFill>
              </a:rPr>
              <a:t>followed</a:t>
            </a:r>
            <a:r>
              <a:rPr lang="en-US" sz="2800" dirty="0" smtClean="0"/>
              <a:t> by a </a:t>
            </a:r>
            <a:r>
              <a:rPr lang="en-US" sz="2800" u="sng" dirty="0" smtClean="0"/>
              <a:t>severe recession </a:t>
            </a:r>
            <a:r>
              <a:rPr lang="en-US" sz="2800" dirty="0" smtClean="0"/>
              <a:t>in agriculture and industry</a:t>
            </a:r>
          </a:p>
          <a:p>
            <a:pPr>
              <a:lnSpc>
                <a:spcPct val="90000"/>
              </a:lnSpc>
            </a:pPr>
            <a:r>
              <a:rPr lang="en-US" sz="2800" dirty="0" smtClean="0"/>
              <a:t>Production levels for the war no longer needed.  Put many out of work.  Few jobs for returning soldiers.</a:t>
            </a:r>
          </a:p>
          <a:p>
            <a:pPr>
              <a:lnSpc>
                <a:spcPct val="90000"/>
              </a:lnSpc>
            </a:pPr>
            <a:r>
              <a:rPr lang="en-US" sz="2800" dirty="0" smtClean="0"/>
              <a:t>For industry, that downturn did not last long. </a:t>
            </a:r>
          </a:p>
          <a:p>
            <a:pPr>
              <a:lnSpc>
                <a:spcPct val="90000"/>
              </a:lnSpc>
            </a:pPr>
            <a:r>
              <a:rPr lang="en-US" sz="2800" dirty="0" smtClean="0"/>
              <a:t>Industrial production climbed 70% between 1922 and 1928</a:t>
            </a:r>
          </a:p>
        </p:txBody>
      </p:sp>
      <p:pic>
        <p:nvPicPr>
          <p:cNvPr id="7" name="Content Placeholder 6" descr="after WW1-1.bmp"/>
          <p:cNvPicPr>
            <a:picLocks noGrp="1" noChangeAspect="1"/>
          </p:cNvPicPr>
          <p:nvPr>
            <p:ph sz="half" idx="2"/>
          </p:nvPr>
        </p:nvPicPr>
        <p:blipFill>
          <a:blip r:embed="rId2" cstate="print"/>
          <a:stretch>
            <a:fillRect/>
          </a:stretch>
        </p:blipFill>
        <p:spPr>
          <a:xfrm>
            <a:off x="4343400" y="1219200"/>
            <a:ext cx="4800600" cy="5410200"/>
          </a:xfrm>
          <a:ln w="38100">
            <a:solidFill>
              <a:schemeClr val="bg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868362"/>
          </a:xfrm>
          <a:ln cmpd="sng">
            <a:solidFill>
              <a:srgbClr val="FF0000"/>
            </a:solidFill>
            <a:miter lim="800000"/>
          </a:ln>
        </p:spPr>
        <p:txBody>
          <a:bodyPr/>
          <a:lstStyle/>
          <a:p>
            <a:pPr algn="ctr"/>
            <a:r>
              <a:rPr lang="en-US" b="1" dirty="0" smtClean="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Communist Revolution</a:t>
            </a:r>
            <a:endParaRPr lang="en-US" b="1" dirty="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304800" y="1447800"/>
            <a:ext cx="3429000" cy="5181600"/>
          </a:xfrm>
          <a:ln>
            <a:solidFill>
              <a:srgbClr val="FF0000"/>
            </a:solidFill>
          </a:ln>
        </p:spPr>
        <p:txBody>
          <a:bodyPr>
            <a:normAutofit fontScale="92500" lnSpcReduction="20000"/>
          </a:bodyPr>
          <a:lstStyle/>
          <a:p>
            <a:r>
              <a:rPr lang="en-US" dirty="0" smtClean="0"/>
              <a:t>Russia’s Czar was over thrown before the end of WW1 in Nov. 1917.</a:t>
            </a:r>
          </a:p>
          <a:p>
            <a:r>
              <a:rPr lang="en-US" dirty="0" smtClean="0"/>
              <a:t>Russia’s new Communist govern was the first gov of its kind.</a:t>
            </a:r>
          </a:p>
          <a:p>
            <a:r>
              <a:rPr lang="en-US" dirty="0" smtClean="0"/>
              <a:t>  </a:t>
            </a:r>
            <a:r>
              <a:rPr lang="en-US" dirty="0" smtClean="0">
                <a:solidFill>
                  <a:srgbClr val="FF0000"/>
                </a:solidFill>
              </a:rPr>
              <a:t>Communism is an economic and political system in which the state owns the means of production and a single political party rules.</a:t>
            </a:r>
            <a:endParaRPr lang="en-US" dirty="0">
              <a:solidFill>
                <a:srgbClr val="FF0000"/>
              </a:solidFill>
            </a:endParaRPr>
          </a:p>
        </p:txBody>
      </p:sp>
      <p:pic>
        <p:nvPicPr>
          <p:cNvPr id="5" name="Content Placeholder 4" descr="after wwi-2.jpg"/>
          <p:cNvPicPr>
            <a:picLocks noGrp="1" noChangeAspect="1"/>
          </p:cNvPicPr>
          <p:nvPr>
            <p:ph sz="half" idx="2"/>
          </p:nvPr>
        </p:nvPicPr>
        <p:blipFill>
          <a:blip r:embed="rId2" cstate="print"/>
          <a:stretch>
            <a:fillRect/>
          </a:stretch>
        </p:blipFill>
        <p:spPr>
          <a:xfrm>
            <a:off x="3810000" y="1447800"/>
            <a:ext cx="5334000" cy="5181600"/>
          </a:xfrm>
          <a:ln>
            <a:solidFill>
              <a:srgbClr val="FF0000"/>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a:ln>
            <a:noFill/>
          </a:ln>
        </p:spPr>
        <p:txBody>
          <a:bodyPr>
            <a:noAutofit/>
          </a:bodyPr>
          <a:lstStyle/>
          <a:p>
            <a:pPr algn="ctr"/>
            <a:r>
              <a:rPr lang="en-US" sz="3400" b="1" dirty="0" smtClean="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Communism is now seen as our new Enemy</a:t>
            </a:r>
            <a:endParaRPr lang="en-US" sz="3400" b="1" dirty="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152400" y="1295400"/>
            <a:ext cx="2590800" cy="5562600"/>
          </a:xfrm>
        </p:spPr>
        <p:txBody>
          <a:bodyPr>
            <a:normAutofit fontScale="92500" lnSpcReduction="10000"/>
          </a:bodyPr>
          <a:lstStyle/>
          <a:p>
            <a:r>
              <a:rPr lang="en-US" dirty="0" smtClean="0"/>
              <a:t>Communism is </a:t>
            </a:r>
            <a:r>
              <a:rPr lang="en-US" b="1" u="sng" dirty="0" smtClean="0">
                <a:solidFill>
                  <a:srgbClr val="FF0000"/>
                </a:solidFill>
              </a:rPr>
              <a:t>not</a:t>
            </a:r>
            <a:r>
              <a:rPr lang="en-US" dirty="0" smtClean="0"/>
              <a:t> a democratic form of government.</a:t>
            </a:r>
          </a:p>
          <a:p>
            <a:r>
              <a:rPr lang="en-US" dirty="0" smtClean="0"/>
              <a:t>US government didn’t want to recognized Russia diplomatically because Communism is opposed to democracy.</a:t>
            </a:r>
          </a:p>
        </p:txBody>
      </p:sp>
      <p:pic>
        <p:nvPicPr>
          <p:cNvPr id="5" name="Content Placeholder 4" descr="Red-Scare_cartoon.jpg"/>
          <p:cNvPicPr>
            <a:picLocks noGrp="1" noChangeAspect="1"/>
          </p:cNvPicPr>
          <p:nvPr>
            <p:ph sz="half" idx="2"/>
          </p:nvPr>
        </p:nvPicPr>
        <p:blipFill>
          <a:blip r:embed="rId2" cstate="print"/>
          <a:stretch>
            <a:fillRect/>
          </a:stretch>
        </p:blipFill>
        <p:spPr>
          <a:xfrm>
            <a:off x="2819400" y="1143000"/>
            <a:ext cx="6324600" cy="5715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15962"/>
          </a:xfrm>
        </p:spPr>
        <p:txBody>
          <a:bodyPr>
            <a:normAutofit fontScale="90000"/>
          </a:bodyPr>
          <a:lstStyle/>
          <a:p>
            <a:pPr algn="r"/>
            <a:r>
              <a:rPr lang="en-US" b="1" dirty="0" smtClean="0">
                <a:solidFill>
                  <a:srgbClr val="FF0000"/>
                </a:solidFill>
                <a:latin typeface="Arial Unicode MS" pitchFamily="34" charset="-128"/>
                <a:ea typeface="Arial Unicode MS" pitchFamily="34" charset="-128"/>
                <a:cs typeface="Arial Unicode MS" pitchFamily="34" charset="-128"/>
              </a:rPr>
              <a:t>PROHIBITION</a:t>
            </a:r>
            <a:endParaRPr lang="en-US" b="1" dirty="0">
              <a:solidFill>
                <a:srgbClr val="FF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457200" y="381000"/>
            <a:ext cx="3657600" cy="6096000"/>
          </a:xfrm>
          <a:ln w="38100">
            <a:solidFill>
              <a:srgbClr val="C00000"/>
            </a:solidFill>
          </a:ln>
        </p:spPr>
        <p:txBody>
          <a:bodyPr>
            <a:normAutofit/>
          </a:bodyPr>
          <a:lstStyle/>
          <a:p>
            <a:r>
              <a:rPr lang="en-US" dirty="0" smtClean="0"/>
              <a:t>1800’s Progressives wanted to reduce alcohol use in US.</a:t>
            </a:r>
          </a:p>
          <a:p>
            <a:r>
              <a:rPr lang="en-US" dirty="0" smtClean="0"/>
              <a:t>Supported during WW1 to conserve grains for the war effort.</a:t>
            </a:r>
          </a:p>
          <a:p>
            <a:r>
              <a:rPr lang="en-US" dirty="0" smtClean="0"/>
              <a:t>18</a:t>
            </a:r>
            <a:r>
              <a:rPr lang="en-US" baseline="30000" dirty="0" smtClean="0"/>
              <a:t>th</a:t>
            </a:r>
            <a:r>
              <a:rPr lang="en-US" dirty="0" smtClean="0"/>
              <a:t> Amendment ratified in 1919…prohibited making, selling, or transporting alcohol….known as Prohibition! </a:t>
            </a:r>
            <a:endParaRPr lang="en-US" dirty="0"/>
          </a:p>
        </p:txBody>
      </p:sp>
      <p:pic>
        <p:nvPicPr>
          <p:cNvPr id="5" name="Content Placeholder 4" descr="prohibition.jpg"/>
          <p:cNvPicPr>
            <a:picLocks noGrp="1" noChangeAspect="1"/>
          </p:cNvPicPr>
          <p:nvPr>
            <p:ph sz="half" idx="2"/>
          </p:nvPr>
        </p:nvPicPr>
        <p:blipFill>
          <a:blip r:embed="rId2" cstate="print"/>
          <a:stretch>
            <a:fillRect/>
          </a:stretch>
        </p:blipFill>
        <p:spPr>
          <a:xfrm>
            <a:off x="4267200" y="1066800"/>
            <a:ext cx="4724399" cy="5562600"/>
          </a:xfrm>
          <a:ln w="28575">
            <a:solidFill>
              <a:srgbClr val="FF0000"/>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772400" cy="715962"/>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Prohibition</a:t>
            </a:r>
            <a:endParaRPr lang="en-US" b="1" dirty="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228600" y="1143000"/>
            <a:ext cx="3581400" cy="5334000"/>
          </a:xfrm>
          <a:ln w="38100">
            <a:solidFill>
              <a:srgbClr val="FF0000"/>
            </a:solidFill>
          </a:ln>
        </p:spPr>
        <p:txBody>
          <a:bodyPr>
            <a:normAutofit/>
          </a:bodyPr>
          <a:lstStyle/>
          <a:p>
            <a:r>
              <a:rPr lang="en-US" dirty="0" smtClean="0"/>
              <a:t>Law was hard to enforce!  </a:t>
            </a:r>
          </a:p>
          <a:p>
            <a:r>
              <a:rPr lang="en-US" dirty="0" smtClean="0"/>
              <a:t>Smuggling alcohol from Canada and the Caribbean brought huge profits.  </a:t>
            </a:r>
            <a:endParaRPr lang="en-US" dirty="0" smtClean="0">
              <a:solidFill>
                <a:srgbClr val="FFFF00"/>
              </a:solidFill>
            </a:endParaRPr>
          </a:p>
          <a:p>
            <a:r>
              <a:rPr lang="en-US" dirty="0" smtClean="0">
                <a:solidFill>
                  <a:srgbClr val="FFFF00"/>
                </a:solidFill>
              </a:rPr>
              <a:t>Organized </a:t>
            </a:r>
            <a:r>
              <a:rPr lang="en-US" dirty="0" smtClean="0"/>
              <a:t>crime saw the profits, gang wars broke out in parts of the country.</a:t>
            </a:r>
            <a:endParaRPr lang="en-US" dirty="0">
              <a:solidFill>
                <a:srgbClr val="FFFF00"/>
              </a:solidFill>
            </a:endParaRPr>
          </a:p>
        </p:txBody>
      </p:sp>
      <p:pic>
        <p:nvPicPr>
          <p:cNvPr id="5" name="Content Placeholder 4" descr="prohibition 4.jpg"/>
          <p:cNvPicPr>
            <a:picLocks noGrp="1" noChangeAspect="1"/>
          </p:cNvPicPr>
          <p:nvPr>
            <p:ph sz="half" idx="2"/>
          </p:nvPr>
        </p:nvPicPr>
        <p:blipFill>
          <a:blip r:embed="rId2" cstate="print"/>
          <a:stretch>
            <a:fillRect/>
          </a:stretch>
        </p:blipFill>
        <p:spPr>
          <a:xfrm>
            <a:off x="4038600" y="228600"/>
            <a:ext cx="5105400" cy="6400800"/>
          </a:xfrm>
          <a:ln>
            <a:solidFill>
              <a:srgbClr val="FF0000"/>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effectLst/>
        </p:spPr>
        <p:txBody>
          <a:bodyPr>
            <a:normAutofit fontScale="90000"/>
          </a:bodyPr>
          <a:lstStyle/>
          <a:p>
            <a:pPr algn="ctr"/>
            <a:r>
              <a:rPr lang="en-US" dirty="0" smtClean="0">
                <a:solidFill>
                  <a:srgbClr val="66FF33"/>
                </a:solidFill>
                <a:effectLst/>
              </a:rPr>
              <a:t>Booming Economy</a:t>
            </a:r>
            <a:br>
              <a:rPr lang="en-US" dirty="0" smtClean="0">
                <a:solidFill>
                  <a:srgbClr val="66FF33"/>
                </a:solidFill>
                <a:effectLst/>
              </a:rPr>
            </a:br>
            <a:r>
              <a:rPr lang="en-US" dirty="0" smtClean="0">
                <a:solidFill>
                  <a:srgbClr val="66FF33"/>
                </a:solidFill>
                <a:effectLst/>
              </a:rPr>
              <a:t>Good Times will never End!!!!!</a:t>
            </a:r>
            <a:r>
              <a:rPr lang="en-US" dirty="0" smtClean="0"/>
              <a:t/>
            </a:r>
            <a:br>
              <a:rPr lang="en-US" dirty="0" smtClean="0"/>
            </a:br>
            <a:endParaRPr lang="en-US" dirty="0"/>
          </a:p>
        </p:txBody>
      </p:sp>
      <p:sp>
        <p:nvSpPr>
          <p:cNvPr id="5" name="Subtitle 4"/>
          <p:cNvSpPr>
            <a:spLocks noGrp="1"/>
          </p:cNvSpPr>
          <p:nvPr>
            <p:ph type="subTitle" idx="1"/>
          </p:nvPr>
        </p:nvSpPr>
        <p:spPr>
          <a:xfrm>
            <a:off x="433050" y="1544812"/>
            <a:ext cx="8101350" cy="1752600"/>
          </a:xfrm>
        </p:spPr>
        <p:txBody>
          <a:bodyPr>
            <a:normAutofit/>
          </a:bodyPr>
          <a:lstStyle/>
          <a:p>
            <a:r>
              <a:rPr lang="en-US" sz="7200" dirty="0" smtClean="0">
                <a:solidFill>
                  <a:srgbClr val="FFFF00"/>
                </a:solidFill>
              </a:rPr>
              <a:t>Roaring Twenties</a:t>
            </a:r>
            <a:endParaRPr lang="en-US" sz="72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52400"/>
            <a:ext cx="4953000" cy="609600"/>
          </a:xfrm>
        </p:spPr>
        <p:txBody>
          <a:bodyPr>
            <a:normAutofit fontScale="90000"/>
          </a:bodyPr>
          <a:lstStyle/>
          <a:p>
            <a:pPr eaLnBrk="1" hangingPunct="1"/>
            <a:r>
              <a:rPr lang="en-US" sz="3600" b="1" i="1" dirty="0" smtClean="0">
                <a:latin typeface="Arial Unicode MS" pitchFamily="34" charset="-128"/>
                <a:ea typeface="Arial Unicode MS" pitchFamily="34" charset="-128"/>
                <a:cs typeface="Arial Unicode MS" pitchFamily="34" charset="-128"/>
              </a:rPr>
              <a:t>The Roaring Twenties</a:t>
            </a:r>
          </a:p>
        </p:txBody>
      </p:sp>
      <p:sp>
        <p:nvSpPr>
          <p:cNvPr id="5123" name="Rectangle 3"/>
          <p:cNvSpPr>
            <a:spLocks noGrp="1" noChangeArrowheads="1"/>
          </p:cNvSpPr>
          <p:nvPr>
            <p:ph type="body" idx="1"/>
          </p:nvPr>
        </p:nvSpPr>
        <p:spPr>
          <a:xfrm>
            <a:off x="-304800" y="685800"/>
            <a:ext cx="5562600" cy="2362200"/>
          </a:xfrm>
        </p:spPr>
        <p:txBody>
          <a:bodyPr>
            <a:normAutofit/>
          </a:bodyPr>
          <a:lstStyle/>
          <a:p>
            <a:pPr eaLnBrk="1" hangingPunct="1">
              <a:buNone/>
            </a:pPr>
            <a:r>
              <a:rPr lang="en-US" sz="2400" dirty="0" smtClean="0"/>
              <a:t>    As more goods came to the market, prices dropped </a:t>
            </a:r>
            <a:r>
              <a:rPr lang="en-US" sz="2400" u="sng" dirty="0" smtClean="0">
                <a:solidFill>
                  <a:srgbClr val="FF0000"/>
                </a:solidFill>
              </a:rPr>
              <a:t>overproduction</a:t>
            </a:r>
          </a:p>
          <a:p>
            <a:pPr eaLnBrk="1" hangingPunct="1">
              <a:buNone/>
            </a:pPr>
            <a:r>
              <a:rPr lang="en-US" sz="2400" dirty="0" smtClean="0"/>
              <a:t>	Rising incomes gave consumers more to spend.</a:t>
            </a:r>
          </a:p>
        </p:txBody>
      </p:sp>
      <p:pic>
        <p:nvPicPr>
          <p:cNvPr id="5124" name="Picture 5" descr="fordassemblyline">
            <a:hlinkClick r:id="rId2"/>
          </p:cNvPr>
          <p:cNvPicPr>
            <a:picLocks noChangeAspect="1" noChangeArrowheads="1"/>
          </p:cNvPicPr>
          <p:nvPr/>
        </p:nvPicPr>
        <p:blipFill>
          <a:blip r:embed="rId3" cstate="print"/>
          <a:srcRect/>
          <a:stretch>
            <a:fillRect/>
          </a:stretch>
        </p:blipFill>
        <p:spPr bwMode="auto">
          <a:xfrm>
            <a:off x="5029200" y="0"/>
            <a:ext cx="4114800" cy="5715000"/>
          </a:xfrm>
          <a:prstGeom prst="rect">
            <a:avLst/>
          </a:prstGeom>
          <a:noFill/>
          <a:ln w="9525">
            <a:noFill/>
            <a:miter lim="800000"/>
            <a:headEnd/>
            <a:tailEnd/>
          </a:ln>
        </p:spPr>
      </p:pic>
      <p:pic>
        <p:nvPicPr>
          <p:cNvPr id="5125" name="Picture 6" descr="1927 GE Refrigerator #003255">
            <a:hlinkClick r:id="rId4"/>
          </p:cNvPr>
          <p:cNvPicPr>
            <a:picLocks noChangeAspect="1" noChangeArrowheads="1"/>
          </p:cNvPicPr>
          <p:nvPr/>
        </p:nvPicPr>
        <p:blipFill>
          <a:blip r:embed="rId5" cstate="print"/>
          <a:srcRect r="1167"/>
          <a:stretch>
            <a:fillRect/>
          </a:stretch>
        </p:blipFill>
        <p:spPr bwMode="auto">
          <a:xfrm>
            <a:off x="0" y="2286000"/>
            <a:ext cx="50292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2643</TotalTime>
  <Words>1155</Words>
  <Application>Microsoft Office PowerPoint</Application>
  <PresentationFormat>On-screen Show (4:3)</PresentationFormat>
  <Paragraphs>142</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Technic</vt:lpstr>
      <vt:lpstr>Labor Unrest Red Scare Booming Economy Prohibition Great Depression</vt:lpstr>
      <vt:lpstr>Vocabulary</vt:lpstr>
      <vt:lpstr>World War is Over, The Economy suffers</vt:lpstr>
      <vt:lpstr>Communist Revolution</vt:lpstr>
      <vt:lpstr>Communism is now seen as our new Enemy</vt:lpstr>
      <vt:lpstr>PROHIBITION</vt:lpstr>
      <vt:lpstr>Prohibition</vt:lpstr>
      <vt:lpstr>Booming Economy Good Times will never End!!!!! </vt:lpstr>
      <vt:lpstr>The Roaring Twenties</vt:lpstr>
      <vt:lpstr>Great Economy “Let the Good Times Roll”</vt:lpstr>
      <vt:lpstr>Vocabulary </vt:lpstr>
      <vt:lpstr>What was America like Culturally after WWI</vt:lpstr>
      <vt:lpstr>American Culture</vt:lpstr>
      <vt:lpstr>American Culture</vt:lpstr>
      <vt:lpstr>Stocks</vt:lpstr>
      <vt:lpstr>Bull Market</vt:lpstr>
      <vt:lpstr>Slide 17</vt:lpstr>
      <vt:lpstr>DUST BOWL</vt:lpstr>
      <vt:lpstr>Slide 19</vt:lpstr>
      <vt:lpstr>Great Depression Begins</vt:lpstr>
      <vt:lpstr>Great Depression Begins</vt:lpstr>
      <vt:lpstr>Results of Depression</vt:lpstr>
      <vt:lpstr>Who was to Blame for the Great Depression?  </vt:lpstr>
      <vt:lpstr>The New Deal instituted by President Roosevelt, to put people to work. </vt:lpstr>
      <vt:lpstr>Reform Efforts of the New Deal</vt:lpstr>
      <vt:lpstr>Summary World War I Brought many Changes</vt:lpstr>
      <vt:lpstr>Summary World War I Brought many Changes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Influenza Epidemic  Labor Unrest Red Scare</dc:title>
  <dc:creator>mcummens</dc:creator>
  <cp:lastModifiedBy>mcummens</cp:lastModifiedBy>
  <cp:revision>96</cp:revision>
  <dcterms:created xsi:type="dcterms:W3CDTF">2013-02-27T15:27:17Z</dcterms:created>
  <dcterms:modified xsi:type="dcterms:W3CDTF">2014-09-12T14:58:21Z</dcterms:modified>
</cp:coreProperties>
</file>