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70" r:id="rId15"/>
    <p:sldId id="268"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8215019-04F7-41A6-9717-45E11ADC9288}" type="datetimeFigureOut">
              <a:rPr lang="en-US" smtClean="0"/>
              <a:pPr/>
              <a:t>7/22/2014</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7394F43-FB5E-4A7B-A3C7-190D6FFE4B4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215019-04F7-41A6-9717-45E11ADC9288}" type="datetimeFigureOut">
              <a:rPr lang="en-US" smtClean="0"/>
              <a:pPr/>
              <a:t>7/22/2014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7394F43-FB5E-4A7B-A3C7-190D6FFE4B4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8215019-04F7-41A6-9717-45E11ADC9288}" type="datetimeFigureOut">
              <a:rPr lang="en-US" smtClean="0"/>
              <a:pPr/>
              <a:t>7/22/2014</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7394F43-FB5E-4A7B-A3C7-190D6FFE4B4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215019-04F7-41A6-9717-45E11ADC9288}" type="datetimeFigureOut">
              <a:rPr lang="en-US" smtClean="0"/>
              <a:pPr/>
              <a:t>7/22/2014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7394F43-FB5E-4A7B-A3C7-190D6FFE4B4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8215019-04F7-41A6-9717-45E11ADC9288}" type="datetimeFigureOut">
              <a:rPr lang="en-US" smtClean="0"/>
              <a:pPr/>
              <a:t>7/22/2014</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7394F43-FB5E-4A7B-A3C7-190D6FFE4B4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215019-04F7-41A6-9717-45E11ADC9288}" type="datetimeFigureOut">
              <a:rPr lang="en-US" smtClean="0"/>
              <a:pPr/>
              <a:t>7/22/2014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7394F43-FB5E-4A7B-A3C7-190D6FFE4B4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215019-04F7-41A6-9717-45E11ADC9288}" type="datetimeFigureOut">
              <a:rPr lang="en-US" smtClean="0"/>
              <a:pPr/>
              <a:t>7/22/2014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57394F43-FB5E-4A7B-A3C7-190D6FFE4B4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8215019-04F7-41A6-9717-45E11ADC9288}" type="datetimeFigureOut">
              <a:rPr lang="en-US" smtClean="0"/>
              <a:pPr/>
              <a:t>7/22/2014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7394F43-FB5E-4A7B-A3C7-190D6FFE4B4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8215019-04F7-41A6-9717-45E11ADC9288}" type="datetimeFigureOut">
              <a:rPr lang="en-US" smtClean="0"/>
              <a:pPr/>
              <a:t>7/22/2014</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57394F43-FB5E-4A7B-A3C7-190D6FFE4B4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215019-04F7-41A6-9717-45E11ADC9288}" type="datetimeFigureOut">
              <a:rPr lang="en-US" smtClean="0"/>
              <a:pPr/>
              <a:t>7/22/2014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7394F43-FB5E-4A7B-A3C7-190D6FFE4B4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8215019-04F7-41A6-9717-45E11ADC9288}" type="datetimeFigureOut">
              <a:rPr lang="en-US" smtClean="0"/>
              <a:pPr/>
              <a:t>7/22/2014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7394F43-FB5E-4A7B-A3C7-190D6FFE4B4E}"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8215019-04F7-41A6-9717-45E11ADC9288}" type="datetimeFigureOut">
              <a:rPr lang="en-US" smtClean="0"/>
              <a:pPr/>
              <a:t>7/22/2014</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7394F43-FB5E-4A7B-A3C7-190D6FFE4B4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Glided Age and the Reform movement</a:t>
            </a:r>
            <a:endParaRPr lang="en-US" dirty="0"/>
          </a:p>
        </p:txBody>
      </p:sp>
      <p:sp>
        <p:nvSpPr>
          <p:cNvPr id="3" name="Subtitle 2"/>
          <p:cNvSpPr>
            <a:spLocks noGrp="1"/>
          </p:cNvSpPr>
          <p:nvPr>
            <p:ph type="subTitle" idx="1"/>
          </p:nvPr>
        </p:nvSpPr>
        <p:spPr/>
        <p:txBody>
          <a:bodyPr/>
          <a:lstStyle/>
          <a:p>
            <a:r>
              <a:rPr lang="en-US" dirty="0" smtClean="0"/>
              <a:t>Everything is not what it appears to be!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we have today from the progressive movement</a:t>
            </a:r>
            <a:endParaRPr lang="en-US" dirty="0"/>
          </a:p>
        </p:txBody>
      </p:sp>
      <p:sp>
        <p:nvSpPr>
          <p:cNvPr id="3" name="Content Placeholder 2"/>
          <p:cNvSpPr>
            <a:spLocks noGrp="1"/>
          </p:cNvSpPr>
          <p:nvPr>
            <p:ph idx="1"/>
          </p:nvPr>
        </p:nvSpPr>
        <p:spPr>
          <a:xfrm>
            <a:off x="457200" y="1609416"/>
            <a:ext cx="7315200" cy="4846320"/>
          </a:xfrm>
        </p:spPr>
        <p:txBody>
          <a:bodyPr/>
          <a:lstStyle/>
          <a:p>
            <a:r>
              <a:rPr lang="en-US" sz="3200" b="1" dirty="0" smtClean="0"/>
              <a:t>RECALL</a:t>
            </a:r>
            <a:r>
              <a:rPr lang="en-US" dirty="0" smtClean="0"/>
              <a:t>, a process by which people may vote to remove an elected official from office.</a:t>
            </a:r>
          </a:p>
          <a:p>
            <a:r>
              <a:rPr lang="en-US" dirty="0" smtClean="0"/>
              <a:t>The </a:t>
            </a:r>
            <a:r>
              <a:rPr lang="en-US" sz="2800" b="1" dirty="0" smtClean="0"/>
              <a:t>INITIATIVE</a:t>
            </a:r>
            <a:r>
              <a:rPr lang="en-US" dirty="0" smtClean="0"/>
              <a:t> is a process that allows voters to put a bill before a state legislature. to propose an initiative, voters must collect a certain number of signatures on a petition.</a:t>
            </a:r>
          </a:p>
          <a:p>
            <a:endParaRPr lang="en-US" dirty="0" smtClean="0"/>
          </a:p>
          <a:p>
            <a:r>
              <a:rPr lang="en-US" dirty="0" smtClean="0"/>
              <a:t> The</a:t>
            </a:r>
            <a:r>
              <a:rPr lang="en-US" sz="2800" b="1" dirty="0" smtClean="0"/>
              <a:t> REFERENDUM </a:t>
            </a:r>
            <a:r>
              <a:rPr lang="en-US" dirty="0" smtClean="0"/>
              <a:t>is a way for people to vote directly on a proposed new law.</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normAutofit fontScale="90000"/>
          </a:bodyPr>
          <a:lstStyle/>
          <a:p>
            <a:r>
              <a:rPr lang="en-US" dirty="0" smtClean="0"/>
              <a:t>Progressive Constitutional Amendments</a:t>
            </a:r>
            <a:endParaRPr lang="en-US" dirty="0"/>
          </a:p>
        </p:txBody>
      </p:sp>
      <p:sp>
        <p:nvSpPr>
          <p:cNvPr id="3" name="Content Placeholder 2"/>
          <p:cNvSpPr>
            <a:spLocks noGrp="1"/>
          </p:cNvSpPr>
          <p:nvPr>
            <p:ph idx="1"/>
          </p:nvPr>
        </p:nvSpPr>
        <p:spPr>
          <a:xfrm>
            <a:off x="457200" y="1609416"/>
            <a:ext cx="3733800" cy="4846320"/>
          </a:xfrm>
        </p:spPr>
        <p:txBody>
          <a:bodyPr>
            <a:normAutofit fontScale="85000" lnSpcReduction="10000"/>
          </a:bodyPr>
          <a:lstStyle/>
          <a:p>
            <a:r>
              <a:rPr lang="en-US" dirty="0" smtClean="0"/>
              <a:t>The Sixteenth Amendment (1913), which gave Congress the power to pass an income tax. The wealthy pay taxes at a higher rate than the poor or the middle class.</a:t>
            </a:r>
          </a:p>
          <a:p>
            <a:endParaRPr lang="en-US" dirty="0" smtClean="0"/>
          </a:p>
          <a:p>
            <a:r>
              <a:rPr lang="en-US" dirty="0" smtClean="0"/>
              <a:t>The Seventeenth Amendment ratified in 1913, required the direct election of senators not elected by state legislators</a:t>
            </a:r>
          </a:p>
          <a:p>
            <a:endParaRPr lang="en-US" dirty="0" smtClean="0"/>
          </a:p>
          <a:p>
            <a:endParaRPr lang="en-US" dirty="0"/>
          </a:p>
        </p:txBody>
      </p:sp>
      <p:pic>
        <p:nvPicPr>
          <p:cNvPr id="4" name="Picture 3" descr="16th Amendment.jpg"/>
          <p:cNvPicPr>
            <a:picLocks noChangeAspect="1"/>
          </p:cNvPicPr>
          <p:nvPr/>
        </p:nvPicPr>
        <p:blipFill>
          <a:blip r:embed="rId2" cstate="print"/>
          <a:stretch>
            <a:fillRect/>
          </a:stretch>
        </p:blipFill>
        <p:spPr>
          <a:xfrm>
            <a:off x="4191000" y="1066800"/>
            <a:ext cx="4953000" cy="52705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algn="ctr"/>
            <a:r>
              <a:rPr lang="en-US" dirty="0" smtClean="0"/>
              <a:t>Muckrakers</a:t>
            </a:r>
            <a:endParaRPr lang="en-US" dirty="0"/>
          </a:p>
        </p:txBody>
      </p:sp>
      <p:sp>
        <p:nvSpPr>
          <p:cNvPr id="3" name="Content Placeholder 2"/>
          <p:cNvSpPr>
            <a:spLocks noGrp="1"/>
          </p:cNvSpPr>
          <p:nvPr>
            <p:ph idx="1"/>
          </p:nvPr>
        </p:nvSpPr>
        <p:spPr>
          <a:xfrm>
            <a:off x="228600" y="1295400"/>
            <a:ext cx="3352800" cy="5160336"/>
          </a:xfrm>
        </p:spPr>
        <p:txBody>
          <a:bodyPr>
            <a:normAutofit fontScale="92500" lnSpcReduction="10000"/>
          </a:bodyPr>
          <a:lstStyle/>
          <a:p>
            <a:r>
              <a:rPr lang="en-US" sz="3000" dirty="0" smtClean="0">
                <a:solidFill>
                  <a:schemeClr val="tx2">
                    <a:lumMod val="50000"/>
                  </a:schemeClr>
                </a:solidFill>
              </a:rPr>
              <a:t>The Muckrakers </a:t>
            </a:r>
          </a:p>
          <a:p>
            <a:pPr>
              <a:buNone/>
            </a:pPr>
            <a:r>
              <a:rPr lang="en-US" dirty="0" smtClean="0"/>
              <a:t>   The press played an important role in exposing corruption and other problems. President Theodore Roosevelt compared reporters who uncovered problems to men who raked up dirt, or muck, in stables. Muckraker became a term for a investigating  journalist.</a:t>
            </a:r>
            <a:endParaRPr lang="en-US" dirty="0"/>
          </a:p>
        </p:txBody>
      </p:sp>
      <p:pic>
        <p:nvPicPr>
          <p:cNvPr id="4" name="Picture 3" descr="muckracker.jpg"/>
          <p:cNvPicPr>
            <a:picLocks noChangeAspect="1"/>
          </p:cNvPicPr>
          <p:nvPr/>
        </p:nvPicPr>
        <p:blipFill>
          <a:blip r:embed="rId2" cstate="print"/>
          <a:stretch>
            <a:fillRect/>
          </a:stretch>
        </p:blipFill>
        <p:spPr>
          <a:xfrm>
            <a:off x="3505200" y="1295400"/>
            <a:ext cx="5334000" cy="5181600"/>
          </a:xfrm>
          <a:prstGeom prst="rect">
            <a:avLst/>
          </a:prstGeom>
          <a:ln w="38100">
            <a:solidFill>
              <a:schemeClr val="tx2">
                <a:lumMod val="50000"/>
              </a:schemeClr>
            </a:solid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smtClean="0"/>
              <a:t>Women suffrage</a:t>
            </a:r>
            <a:endParaRPr lang="en-US" dirty="0"/>
          </a:p>
        </p:txBody>
      </p:sp>
      <p:sp>
        <p:nvSpPr>
          <p:cNvPr id="3" name="Content Placeholder 2"/>
          <p:cNvSpPr>
            <a:spLocks noGrp="1"/>
          </p:cNvSpPr>
          <p:nvPr>
            <p:ph idx="1"/>
          </p:nvPr>
        </p:nvSpPr>
        <p:spPr>
          <a:xfrm>
            <a:off x="457200" y="1143000"/>
            <a:ext cx="2819400" cy="5312736"/>
          </a:xfrm>
        </p:spPr>
        <p:txBody>
          <a:bodyPr>
            <a:normAutofit lnSpcReduction="10000"/>
          </a:bodyPr>
          <a:lstStyle/>
          <a:p>
            <a:r>
              <a:rPr lang="en-US" dirty="0" smtClean="0"/>
              <a:t>Progressive movement leads the push  for women getting the right to vote</a:t>
            </a:r>
          </a:p>
          <a:p>
            <a:pPr>
              <a:buNone/>
            </a:pPr>
            <a:endParaRPr lang="en-US" dirty="0" smtClean="0"/>
          </a:p>
          <a:p>
            <a:r>
              <a:rPr lang="en-US" dirty="0" smtClean="0"/>
              <a:t>Amendment 19</a:t>
            </a:r>
            <a:r>
              <a:rPr lang="en-US" baseline="30000" dirty="0" smtClean="0"/>
              <a:t>th</a:t>
            </a:r>
            <a:r>
              <a:rPr lang="en-US" dirty="0" smtClean="0"/>
              <a:t> giving women the right to vote was passed by 2/3rds of the states by 1920.</a:t>
            </a:r>
          </a:p>
          <a:p>
            <a:endParaRPr lang="en-US" dirty="0"/>
          </a:p>
        </p:txBody>
      </p:sp>
      <p:pic>
        <p:nvPicPr>
          <p:cNvPr id="4" name="Picture 3" descr="wilson-suffrage.jpg"/>
          <p:cNvPicPr>
            <a:picLocks noChangeAspect="1"/>
          </p:cNvPicPr>
          <p:nvPr/>
        </p:nvPicPr>
        <p:blipFill>
          <a:blip r:embed="rId2" cstate="print"/>
          <a:stretch>
            <a:fillRect/>
          </a:stretch>
        </p:blipFill>
        <p:spPr>
          <a:xfrm>
            <a:off x="3352800" y="1066800"/>
            <a:ext cx="5638800" cy="5486400"/>
          </a:xfrm>
          <a:prstGeom prst="rect">
            <a:avLst/>
          </a:prstGeom>
          <a:ln w="38100">
            <a:solidFill>
              <a:schemeClr val="tx2">
                <a:lumMod val="50000"/>
              </a:schemeClr>
            </a:solid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Progressive movements in the African American Community</a:t>
            </a:r>
            <a:endParaRPr lang="en-US" dirty="0"/>
          </a:p>
        </p:txBody>
      </p:sp>
      <p:sp>
        <p:nvSpPr>
          <p:cNvPr id="5" name="Text Placeholder 4"/>
          <p:cNvSpPr>
            <a:spLocks noGrp="1"/>
          </p:cNvSpPr>
          <p:nvPr>
            <p:ph type="body" idx="1"/>
          </p:nvPr>
        </p:nvSpPr>
        <p:spPr/>
        <p:txBody>
          <a:bodyPr/>
          <a:lstStyle/>
          <a:p>
            <a:r>
              <a:rPr lang="en-US" dirty="0" smtClean="0"/>
              <a:t>Booker T. Washington	</a:t>
            </a:r>
            <a:endParaRPr lang="en-US" dirty="0"/>
          </a:p>
        </p:txBody>
      </p:sp>
      <p:sp>
        <p:nvSpPr>
          <p:cNvPr id="6" name="Text Placeholder 5"/>
          <p:cNvSpPr>
            <a:spLocks noGrp="1"/>
          </p:cNvSpPr>
          <p:nvPr>
            <p:ph type="body" sz="half" idx="3"/>
          </p:nvPr>
        </p:nvSpPr>
        <p:spPr/>
        <p:txBody>
          <a:bodyPr/>
          <a:lstStyle/>
          <a:p>
            <a:r>
              <a:rPr lang="en-US" dirty="0" smtClean="0"/>
              <a:t>W.E.B.Debois</a:t>
            </a:r>
            <a:endParaRPr lang="en-US" dirty="0"/>
          </a:p>
        </p:txBody>
      </p:sp>
      <p:pic>
        <p:nvPicPr>
          <p:cNvPr id="7" name="Content Placeholder 6" descr="booker t washington.jpg"/>
          <p:cNvPicPr>
            <a:picLocks noGrp="1" noChangeAspect="1"/>
          </p:cNvPicPr>
          <p:nvPr>
            <p:ph sz="quarter" idx="2"/>
          </p:nvPr>
        </p:nvPicPr>
        <p:blipFill>
          <a:blip r:embed="rId2" cstate="print"/>
          <a:stretch>
            <a:fillRect/>
          </a:stretch>
        </p:blipFill>
        <p:spPr>
          <a:xfrm>
            <a:off x="533401" y="1676400"/>
            <a:ext cx="3276599" cy="3359150"/>
          </a:xfrm>
        </p:spPr>
      </p:pic>
      <p:pic>
        <p:nvPicPr>
          <p:cNvPr id="8" name="Content Placeholder 7" descr="WEDubois.jpg"/>
          <p:cNvPicPr>
            <a:picLocks noGrp="1" noChangeAspect="1"/>
          </p:cNvPicPr>
          <p:nvPr>
            <p:ph sz="quarter" idx="4"/>
          </p:nvPr>
        </p:nvPicPr>
        <p:blipFill>
          <a:blip r:embed="rId3" cstate="print"/>
          <a:stretch>
            <a:fillRect/>
          </a:stretch>
        </p:blipFill>
        <p:spPr>
          <a:xfrm>
            <a:off x="4267200" y="1676400"/>
            <a:ext cx="3581399" cy="33528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594360"/>
          </a:xfrm>
        </p:spPr>
        <p:txBody>
          <a:bodyPr/>
          <a:lstStyle/>
          <a:p>
            <a:pPr algn="ctr"/>
            <a:r>
              <a:rPr lang="en-US" dirty="0" smtClean="0"/>
              <a:t>African American Rights</a:t>
            </a:r>
            <a:endParaRPr lang="en-US" dirty="0"/>
          </a:p>
        </p:txBody>
      </p:sp>
      <p:sp>
        <p:nvSpPr>
          <p:cNvPr id="4" name="Text Placeholder 3"/>
          <p:cNvSpPr>
            <a:spLocks noGrp="1"/>
          </p:cNvSpPr>
          <p:nvPr>
            <p:ph type="body" idx="1"/>
          </p:nvPr>
        </p:nvSpPr>
        <p:spPr/>
        <p:txBody>
          <a:bodyPr/>
          <a:lstStyle/>
          <a:p>
            <a:r>
              <a:rPr lang="en-US" dirty="0" smtClean="0"/>
              <a:t>Booker T. Washington</a:t>
            </a:r>
            <a:endParaRPr lang="en-US" dirty="0"/>
          </a:p>
        </p:txBody>
      </p:sp>
      <p:sp>
        <p:nvSpPr>
          <p:cNvPr id="5" name="Text Placeholder 4"/>
          <p:cNvSpPr>
            <a:spLocks noGrp="1"/>
          </p:cNvSpPr>
          <p:nvPr>
            <p:ph type="body" sz="half" idx="3"/>
          </p:nvPr>
        </p:nvSpPr>
        <p:spPr/>
        <p:txBody>
          <a:bodyPr/>
          <a:lstStyle/>
          <a:p>
            <a:r>
              <a:rPr lang="en-US" dirty="0" smtClean="0"/>
              <a:t>W.E.B.Debois</a:t>
            </a:r>
            <a:endParaRPr lang="en-US" dirty="0"/>
          </a:p>
        </p:txBody>
      </p:sp>
      <p:sp>
        <p:nvSpPr>
          <p:cNvPr id="3" name="Content Placeholder 2"/>
          <p:cNvSpPr>
            <a:spLocks noGrp="1"/>
          </p:cNvSpPr>
          <p:nvPr>
            <p:ph sz="quarter" idx="2"/>
          </p:nvPr>
        </p:nvSpPr>
        <p:spPr>
          <a:xfrm>
            <a:off x="457200" y="609600"/>
            <a:ext cx="3520440" cy="5217040"/>
          </a:xfrm>
        </p:spPr>
        <p:txBody>
          <a:bodyPr>
            <a:normAutofit fontScale="92500" lnSpcReduction="20000"/>
          </a:bodyPr>
          <a:lstStyle/>
          <a:p>
            <a:endParaRPr lang="en-US" dirty="0" smtClean="0"/>
          </a:p>
          <a:p>
            <a:endParaRPr lang="en-US" dirty="0" smtClean="0"/>
          </a:p>
          <a:p>
            <a:r>
              <a:rPr lang="en-US" dirty="0" smtClean="0"/>
              <a:t>In 1881, Washington helped found the Tuskegee Institute in Alabama. The school offered training in industrial and agricultural skills</a:t>
            </a:r>
          </a:p>
          <a:p>
            <a:r>
              <a:rPr lang="en-US" dirty="0" smtClean="0"/>
              <a:t>Washington advised African Americans to learn trades and seek to move up gradually in society. Eventually, they would have money and the power to demand equality.</a:t>
            </a:r>
            <a:endParaRPr lang="en-US" dirty="0"/>
          </a:p>
        </p:txBody>
      </p:sp>
      <p:sp>
        <p:nvSpPr>
          <p:cNvPr id="6" name="Content Placeholder 5"/>
          <p:cNvSpPr>
            <a:spLocks noGrp="1"/>
          </p:cNvSpPr>
          <p:nvPr>
            <p:ph sz="quarter" idx="4"/>
          </p:nvPr>
        </p:nvSpPr>
        <p:spPr>
          <a:xfrm>
            <a:off x="4114800" y="1371600"/>
            <a:ext cx="3810000" cy="4455040"/>
          </a:xfrm>
        </p:spPr>
        <p:txBody>
          <a:bodyPr>
            <a:noAutofit/>
          </a:bodyPr>
          <a:lstStyle/>
          <a:p>
            <a:r>
              <a:rPr lang="en-US" sz="1800" dirty="0" smtClean="0"/>
              <a:t>Du Bois was the first African American to receive a Ph.D. from Harvard University. He agreed with Booker T. Washington on the need for “thrift, patience and industrial training.” However, Du Bois criticized Washington for being willing to accept segregation:</a:t>
            </a:r>
          </a:p>
          <a:p>
            <a:r>
              <a:rPr lang="en-US" sz="1800" dirty="0" smtClean="0"/>
              <a:t>Du Bois urged blacks to fight discrimination rather than patiently submit to it. In 1909, he joined other reformers forming the National Association for the Advancement of Colored People, or NAACP.</a:t>
            </a:r>
          </a:p>
          <a:p>
            <a:endParaRPr lang="en-US" sz="16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Gilded Age and Progressives</a:t>
            </a:r>
            <a:br>
              <a:rPr lang="en-US" dirty="0" smtClean="0"/>
            </a:br>
            <a:r>
              <a:rPr lang="en-US" dirty="0" smtClean="0"/>
              <a:t>			Review</a:t>
            </a:r>
            <a:endParaRPr lang="en-US" dirty="0"/>
          </a:p>
        </p:txBody>
      </p:sp>
      <p:sp>
        <p:nvSpPr>
          <p:cNvPr id="8" name="Content Placeholder 7"/>
          <p:cNvSpPr>
            <a:spLocks noGrp="1"/>
          </p:cNvSpPr>
          <p:nvPr>
            <p:ph idx="1"/>
          </p:nvPr>
        </p:nvSpPr>
        <p:spPr/>
        <p:txBody>
          <a:bodyPr/>
          <a:lstStyle/>
          <a:p>
            <a:r>
              <a:rPr lang="en-US" dirty="0" smtClean="0"/>
              <a:t>Industrial Revolution promoted big business.</a:t>
            </a:r>
          </a:p>
          <a:p>
            <a:r>
              <a:rPr lang="en-US" dirty="0" smtClean="0"/>
              <a:t>Big Business used their money and power to influence and control the government and laws passed</a:t>
            </a:r>
          </a:p>
          <a:p>
            <a:r>
              <a:rPr lang="en-US" dirty="0" smtClean="0"/>
              <a:t>Progressives fought the influence, by protesting and passing laws that limited the influence of Big Business</a:t>
            </a:r>
          </a:p>
          <a:p>
            <a:r>
              <a:rPr lang="en-US" dirty="0" smtClean="0"/>
              <a:t>The Progressive movement influenced women to fight for suffrage and African Americans to equal treatment.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r>
              <a:rPr lang="en-US" dirty="0" smtClean="0"/>
              <a:t>Glided Age</a:t>
            </a:r>
          </a:p>
          <a:p>
            <a:r>
              <a:rPr lang="en-US" dirty="0" smtClean="0"/>
              <a:t>Progressive Movement</a:t>
            </a:r>
          </a:p>
          <a:p>
            <a:r>
              <a:rPr lang="en-US" dirty="0" smtClean="0"/>
              <a:t>Corruption</a:t>
            </a:r>
          </a:p>
          <a:p>
            <a:r>
              <a:rPr lang="en-US" dirty="0" smtClean="0"/>
              <a:t>Spoils system</a:t>
            </a:r>
          </a:p>
          <a:p>
            <a:r>
              <a:rPr lang="en-US" dirty="0" smtClean="0"/>
              <a:t>Recall</a:t>
            </a:r>
          </a:p>
          <a:p>
            <a:r>
              <a:rPr lang="en-US" dirty="0" smtClean="0"/>
              <a:t>Initiative</a:t>
            </a:r>
          </a:p>
          <a:p>
            <a:r>
              <a:rPr lang="en-US" dirty="0" smtClean="0"/>
              <a:t>Referendum</a:t>
            </a:r>
          </a:p>
          <a:p>
            <a:r>
              <a:rPr lang="en-US" dirty="0" smtClean="0"/>
              <a:t>16</a:t>
            </a:r>
            <a:r>
              <a:rPr lang="en-US" baseline="30000" dirty="0" smtClean="0"/>
              <a:t>th</a:t>
            </a:r>
            <a:r>
              <a:rPr lang="en-US" dirty="0" smtClean="0"/>
              <a:t> Amendment</a:t>
            </a:r>
          </a:p>
          <a:p>
            <a:r>
              <a:rPr lang="en-US" dirty="0" smtClean="0"/>
              <a:t>17</a:t>
            </a:r>
            <a:r>
              <a:rPr lang="en-US" baseline="30000" dirty="0" smtClean="0"/>
              <a:t>th</a:t>
            </a:r>
            <a:r>
              <a:rPr lang="en-US" dirty="0" smtClean="0"/>
              <a:t> amendment</a:t>
            </a:r>
          </a:p>
          <a:p>
            <a:r>
              <a:rPr lang="en-US" dirty="0" smtClean="0"/>
              <a:t>Muckraker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899160"/>
          </a:xfrm>
        </p:spPr>
        <p:txBody>
          <a:bodyPr/>
          <a:lstStyle/>
          <a:p>
            <a:pPr algn="ctr"/>
            <a:r>
              <a:rPr lang="en-US" dirty="0" smtClean="0"/>
              <a:t>Introduction</a:t>
            </a:r>
            <a:endParaRPr lang="en-US" dirty="0"/>
          </a:p>
        </p:txBody>
      </p:sp>
      <p:sp>
        <p:nvSpPr>
          <p:cNvPr id="5" name="Content Placeholder 4"/>
          <p:cNvSpPr>
            <a:spLocks noGrp="1"/>
          </p:cNvSpPr>
          <p:nvPr>
            <p:ph idx="1"/>
          </p:nvPr>
        </p:nvSpPr>
        <p:spPr>
          <a:xfrm>
            <a:off x="457200" y="1447800"/>
            <a:ext cx="7239000" cy="5007936"/>
          </a:xfrm>
        </p:spPr>
        <p:txBody>
          <a:bodyPr>
            <a:normAutofit fontScale="77500" lnSpcReduction="20000"/>
          </a:bodyPr>
          <a:lstStyle/>
          <a:p>
            <a:r>
              <a:rPr lang="en-US" dirty="0" smtClean="0"/>
              <a:t>By the late 1800s giant corporations controlled much of American business. You will learn why many Americans began to demand that the government control the power of these huge trusts and monopolies.</a:t>
            </a:r>
          </a:p>
          <a:p>
            <a:endParaRPr lang="en-US" dirty="0" smtClean="0"/>
          </a:p>
          <a:p>
            <a:r>
              <a:rPr lang="en-US" dirty="0" smtClean="0"/>
              <a:t>The period after the Civil War was known as the Gilded Age. Gilded means “coated with a thin layer of gold paint.” It meant that beneath a attractive exterior (the gild, gold paint) there were real problems in American society. </a:t>
            </a:r>
          </a:p>
          <a:p>
            <a:endParaRPr lang="en-US" dirty="0" smtClean="0"/>
          </a:p>
          <a:p>
            <a:r>
              <a:rPr lang="en-US" sz="3600" b="1" dirty="0" smtClean="0"/>
              <a:t>Two concerns</a:t>
            </a:r>
            <a:r>
              <a:rPr lang="en-US" sz="2300" dirty="0" smtClean="0"/>
              <a:t>:</a:t>
            </a:r>
          </a:p>
          <a:p>
            <a:pPr lvl="1"/>
            <a:r>
              <a:rPr lang="en-US" b="1" i="1" dirty="0" smtClean="0">
                <a:solidFill>
                  <a:schemeClr val="tx2">
                    <a:lumMod val="50000"/>
                  </a:schemeClr>
                </a:solidFill>
              </a:rPr>
              <a:t>The new rich from the industrial revolution were getting their wealth at the expense of the public. </a:t>
            </a:r>
          </a:p>
          <a:p>
            <a:pPr lvl="1">
              <a:buNone/>
            </a:pPr>
            <a:r>
              <a:rPr lang="en-US" b="1" i="1" dirty="0" smtClean="0">
                <a:solidFill>
                  <a:schemeClr val="tx2">
                    <a:lumMod val="50000"/>
                  </a:schemeClr>
                </a:solidFill>
              </a:rPr>
              <a:t> </a:t>
            </a:r>
          </a:p>
          <a:p>
            <a:pPr lvl="1"/>
            <a:r>
              <a:rPr lang="en-US" b="1" i="1" dirty="0" smtClean="0">
                <a:solidFill>
                  <a:schemeClr val="tx2">
                    <a:lumMod val="50000"/>
                  </a:schemeClr>
                </a:solidFill>
              </a:rPr>
              <a:t>The other worry was corruption, or dishonesty in government through the connection with the rich industrialists</a:t>
            </a:r>
            <a:endParaRPr lang="en-US" b="1" i="1" dirty="0">
              <a:solidFill>
                <a:schemeClr val="tx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algn="ctr"/>
            <a:r>
              <a:rPr lang="en-US" dirty="0" smtClean="0"/>
              <a:t>Corruption</a:t>
            </a:r>
            <a:endParaRPr lang="en-US" dirty="0"/>
          </a:p>
        </p:txBody>
      </p:sp>
      <p:sp>
        <p:nvSpPr>
          <p:cNvPr id="3" name="Content Placeholder 2"/>
          <p:cNvSpPr>
            <a:spLocks noGrp="1"/>
          </p:cNvSpPr>
          <p:nvPr>
            <p:ph idx="1"/>
          </p:nvPr>
        </p:nvSpPr>
        <p:spPr>
          <a:xfrm>
            <a:off x="457200" y="1219200"/>
            <a:ext cx="7543800" cy="6324600"/>
          </a:xfrm>
        </p:spPr>
        <p:txBody>
          <a:bodyPr>
            <a:normAutofit/>
          </a:bodyPr>
          <a:lstStyle/>
          <a:p>
            <a:r>
              <a:rPr lang="en-US" dirty="0" smtClean="0"/>
              <a:t>Big</a:t>
            </a:r>
            <a:r>
              <a:rPr lang="en-US" sz="2200" dirty="0" smtClean="0"/>
              <a:t> business would bribe government officials so they would vote in a way that would benefit big business.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a:t>
            </a:r>
            <a:r>
              <a:rPr lang="en-US" sz="2200" dirty="0" smtClean="0"/>
              <a:t>Politian's would grant government positions based on the spoils system. Government jobs were rewarded based of how much you supported the Politian</a:t>
            </a:r>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5" name="Picture 4" descr="political curruption.jpg"/>
          <p:cNvPicPr>
            <a:picLocks noChangeAspect="1"/>
          </p:cNvPicPr>
          <p:nvPr/>
        </p:nvPicPr>
        <p:blipFill>
          <a:blip r:embed="rId2" cstate="print"/>
          <a:stretch>
            <a:fillRect/>
          </a:stretch>
        </p:blipFill>
        <p:spPr>
          <a:xfrm>
            <a:off x="609600" y="2057400"/>
            <a:ext cx="7162800" cy="334365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040"/>
            <a:ext cx="7924800" cy="822960"/>
          </a:xfrm>
        </p:spPr>
        <p:txBody>
          <a:bodyPr>
            <a:normAutofit fontScale="90000"/>
          </a:bodyPr>
          <a:lstStyle/>
          <a:p>
            <a:pPr algn="ctr"/>
            <a:r>
              <a:rPr lang="en-US" dirty="0" smtClean="0"/>
              <a:t>The Solution to the Corruption</a:t>
            </a:r>
            <a:endParaRPr lang="en-US" dirty="0"/>
          </a:p>
        </p:txBody>
      </p:sp>
      <p:sp>
        <p:nvSpPr>
          <p:cNvPr id="3" name="Content Placeholder 2"/>
          <p:cNvSpPr>
            <a:spLocks noGrp="1"/>
          </p:cNvSpPr>
          <p:nvPr>
            <p:ph idx="1"/>
          </p:nvPr>
        </p:nvSpPr>
        <p:spPr>
          <a:xfrm>
            <a:off x="228600" y="1609416"/>
            <a:ext cx="3048000" cy="4846320"/>
          </a:xfrm>
        </p:spPr>
        <p:txBody>
          <a:bodyPr/>
          <a:lstStyle/>
          <a:p>
            <a:r>
              <a:rPr lang="en-US" dirty="0" smtClean="0"/>
              <a:t> The aim of the Civil Service Commission was to fill jobs on the basis of merit. To get a job jobs were awarded to those with the highest scores on civil service examinations</a:t>
            </a:r>
          </a:p>
          <a:p>
            <a:endParaRPr lang="en-US" dirty="0"/>
          </a:p>
        </p:txBody>
      </p:sp>
      <p:pic>
        <p:nvPicPr>
          <p:cNvPr id="4" name="Picture 3" descr="Civil Service.jpg"/>
          <p:cNvPicPr>
            <a:picLocks noChangeAspect="1"/>
          </p:cNvPicPr>
          <p:nvPr/>
        </p:nvPicPr>
        <p:blipFill>
          <a:blip r:embed="rId2" cstate="print"/>
          <a:stretch>
            <a:fillRect/>
          </a:stretch>
        </p:blipFill>
        <p:spPr>
          <a:xfrm>
            <a:off x="3352800" y="1828800"/>
            <a:ext cx="4724399" cy="4419600"/>
          </a:xfrm>
          <a:prstGeom prst="rect">
            <a:avLst/>
          </a:prstGeom>
          <a:ln>
            <a:solidFill>
              <a:schemeClr val="tx2">
                <a:lumMod val="50000"/>
              </a:schemeClr>
            </a:solidFill>
          </a:ln>
          <a:effectLst>
            <a:outerShdw blurRad="50800" dist="38100" dir="2700000" algn="tl" rotWithShape="0">
              <a:prstClr val="black">
                <a:alpha val="40000"/>
              </a:prst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772400" cy="670560"/>
          </a:xfrm>
        </p:spPr>
        <p:txBody>
          <a:bodyPr>
            <a:normAutofit/>
          </a:bodyPr>
          <a:lstStyle/>
          <a:p>
            <a:pPr algn="ctr"/>
            <a:r>
              <a:rPr lang="en-US" dirty="0" smtClean="0"/>
              <a:t>Big Business and Government</a:t>
            </a:r>
            <a:endParaRPr lang="en-US" dirty="0"/>
          </a:p>
        </p:txBody>
      </p:sp>
      <p:pic>
        <p:nvPicPr>
          <p:cNvPr id="5" name="Content Placeholder 4" descr="corporate greed.jpg"/>
          <p:cNvPicPr>
            <a:picLocks noGrp="1" noChangeAspect="1"/>
          </p:cNvPicPr>
          <p:nvPr>
            <p:ph idx="1"/>
          </p:nvPr>
        </p:nvPicPr>
        <p:blipFill>
          <a:blip r:embed="rId2" cstate="print"/>
          <a:stretch>
            <a:fillRect/>
          </a:stretch>
        </p:blipFill>
        <p:spPr>
          <a:xfrm>
            <a:off x="3048000" y="1143000"/>
            <a:ext cx="5219700" cy="5257800"/>
          </a:xfrm>
        </p:spPr>
      </p:pic>
      <p:sp>
        <p:nvSpPr>
          <p:cNvPr id="4" name="Rectangle 3"/>
          <p:cNvSpPr/>
          <p:nvPr/>
        </p:nvSpPr>
        <p:spPr>
          <a:xfrm>
            <a:off x="381000" y="1295400"/>
            <a:ext cx="2667000" cy="4801314"/>
          </a:xfrm>
          <a:prstGeom prst="rect">
            <a:avLst/>
          </a:prstGeom>
        </p:spPr>
        <p:txBody>
          <a:bodyPr wrap="square">
            <a:spAutoFit/>
          </a:bodyPr>
          <a:lstStyle/>
          <a:p>
            <a:r>
              <a:rPr lang="en-US" dirty="0" smtClean="0"/>
              <a:t> Big business had a strong influence over politics. Members of Congress bribed were bribed by Railroad owners and industrialists to buy their votes.</a:t>
            </a:r>
          </a:p>
          <a:p>
            <a:r>
              <a:rPr lang="en-US" dirty="0" smtClean="0"/>
              <a:t>  </a:t>
            </a:r>
          </a:p>
          <a:p>
            <a:r>
              <a:rPr lang="en-US" dirty="0" smtClean="0"/>
              <a:t>To combat this President Grover Cleveland signed the Interstate Commerce Act to enforce the power of Congress has to regulate interstate commerce..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Progressives and Political Reform</a:t>
            </a:r>
            <a:endParaRPr lang="en-US" dirty="0"/>
          </a:p>
        </p:txBody>
      </p:sp>
      <p:sp>
        <p:nvSpPr>
          <p:cNvPr id="3" name="Content Placeholder 2"/>
          <p:cNvSpPr>
            <a:spLocks noGrp="1"/>
          </p:cNvSpPr>
          <p:nvPr>
            <p:ph idx="1"/>
          </p:nvPr>
        </p:nvSpPr>
        <p:spPr/>
        <p:txBody>
          <a:bodyPr/>
          <a:lstStyle/>
          <a:p>
            <a:r>
              <a:rPr lang="en-US" dirty="0" smtClean="0"/>
              <a:t>Opposition to corruption led to the rise of the Progressive movement. The Progressives were a diverse group of reformers united by a belief in the public interest, or the good of all the people.</a:t>
            </a:r>
            <a:endParaRPr lang="en-US" dirty="0"/>
          </a:p>
        </p:txBody>
      </p:sp>
      <p:pic>
        <p:nvPicPr>
          <p:cNvPr id="4" name="Picture 3" descr="progressive.png"/>
          <p:cNvPicPr>
            <a:picLocks noChangeAspect="1"/>
          </p:cNvPicPr>
          <p:nvPr/>
        </p:nvPicPr>
        <p:blipFill>
          <a:blip r:embed="rId2" cstate="print"/>
          <a:stretch>
            <a:fillRect/>
          </a:stretch>
        </p:blipFill>
        <p:spPr>
          <a:xfrm>
            <a:off x="228600" y="3733801"/>
            <a:ext cx="7696200" cy="281939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310640"/>
          </a:xfrm>
        </p:spPr>
        <p:txBody>
          <a:bodyPr>
            <a:normAutofit/>
          </a:bodyPr>
          <a:lstStyle/>
          <a:p>
            <a:pPr algn="ctr"/>
            <a:r>
              <a:rPr lang="en-US" dirty="0" smtClean="0"/>
              <a:t>Progressive Movement started in Wisconsin</a:t>
            </a:r>
            <a:endParaRPr lang="en-US" dirty="0"/>
          </a:p>
        </p:txBody>
      </p:sp>
      <p:sp>
        <p:nvSpPr>
          <p:cNvPr id="4" name="Rectangle 3"/>
          <p:cNvSpPr/>
          <p:nvPr/>
        </p:nvSpPr>
        <p:spPr>
          <a:xfrm>
            <a:off x="304800" y="1447800"/>
            <a:ext cx="3276600" cy="5170646"/>
          </a:xfrm>
          <a:prstGeom prst="rect">
            <a:avLst/>
          </a:prstGeom>
        </p:spPr>
        <p:txBody>
          <a:bodyPr wrap="square">
            <a:spAutoFit/>
          </a:bodyPr>
          <a:lstStyle/>
          <a:p>
            <a:r>
              <a:rPr lang="en-US" sz="2200" dirty="0" smtClean="0"/>
              <a:t>Since the Age of Jackson, political party leaders  picked candidates for local and state offices.</a:t>
            </a:r>
          </a:p>
          <a:p>
            <a:endParaRPr lang="en-US" sz="2200" dirty="0" smtClean="0"/>
          </a:p>
          <a:p>
            <a:r>
              <a:rPr lang="en-US" sz="2200" dirty="0" smtClean="0"/>
              <a:t> In 1903, Wisconsin was the first state to adopt a primary run by state government officials. A primary is an election in which voters, rather than party leaders, choose their party’s candidate</a:t>
            </a:r>
            <a:r>
              <a:rPr lang="en-US" dirty="0" smtClean="0"/>
              <a:t>.</a:t>
            </a:r>
            <a:endParaRPr lang="en-US" dirty="0"/>
          </a:p>
        </p:txBody>
      </p:sp>
      <p:pic>
        <p:nvPicPr>
          <p:cNvPr id="6" name="Picture 5" descr="progressive.png"/>
          <p:cNvPicPr>
            <a:picLocks noChangeAspect="1"/>
          </p:cNvPicPr>
          <p:nvPr/>
        </p:nvPicPr>
        <p:blipFill>
          <a:blip r:embed="rId2" cstate="print"/>
          <a:stretch>
            <a:fillRect/>
          </a:stretch>
        </p:blipFill>
        <p:spPr>
          <a:xfrm>
            <a:off x="3810000" y="1600200"/>
            <a:ext cx="5133975" cy="5029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progressive reforms</a:t>
            </a:r>
            <a:endParaRPr lang="en-US" dirty="0"/>
          </a:p>
        </p:txBody>
      </p:sp>
      <p:sp>
        <p:nvSpPr>
          <p:cNvPr id="3" name="Content Placeholder 2"/>
          <p:cNvSpPr>
            <a:spLocks noGrp="1"/>
          </p:cNvSpPr>
          <p:nvPr>
            <p:ph sz="half" idx="1"/>
          </p:nvPr>
        </p:nvSpPr>
        <p:spPr>
          <a:xfrm>
            <a:off x="152400" y="1600200"/>
            <a:ext cx="2743200" cy="4525963"/>
          </a:xfrm>
        </p:spPr>
        <p:txBody>
          <a:bodyPr>
            <a:normAutofit fontScale="47500" lnSpcReduction="20000"/>
          </a:bodyPr>
          <a:lstStyle/>
          <a:p>
            <a:r>
              <a:rPr lang="en-US" sz="4600" dirty="0" smtClean="0"/>
              <a:t>Party leaders pick local candidates for state and local offices.</a:t>
            </a:r>
          </a:p>
          <a:p>
            <a:r>
              <a:rPr lang="en-US" sz="4600" dirty="0" smtClean="0"/>
              <a:t>Only members of state legislatures can introduce bills </a:t>
            </a:r>
          </a:p>
          <a:p>
            <a:r>
              <a:rPr lang="en-US" sz="4600" dirty="0" smtClean="0"/>
              <a:t>Only legislators can pass laws </a:t>
            </a:r>
          </a:p>
          <a:p>
            <a:r>
              <a:rPr lang="en-US" sz="4600" dirty="0" smtClean="0"/>
              <a:t>Only courts or legislature can remove corrupt Politian</a:t>
            </a:r>
          </a:p>
          <a:p>
            <a:endParaRPr lang="en-US" dirty="0"/>
          </a:p>
        </p:txBody>
      </p:sp>
      <p:sp>
        <p:nvSpPr>
          <p:cNvPr id="4" name="Content Placeholder 3"/>
          <p:cNvSpPr>
            <a:spLocks noGrp="1"/>
          </p:cNvSpPr>
          <p:nvPr>
            <p:ph sz="half" idx="2"/>
          </p:nvPr>
        </p:nvSpPr>
        <p:spPr>
          <a:xfrm>
            <a:off x="4800600" y="1600200"/>
            <a:ext cx="2898648" cy="4525963"/>
          </a:xfrm>
        </p:spPr>
        <p:txBody>
          <a:bodyPr>
            <a:normAutofit fontScale="47500" lnSpcReduction="20000"/>
          </a:bodyPr>
          <a:lstStyle/>
          <a:p>
            <a:r>
              <a:rPr lang="en-US" sz="4600" dirty="0" smtClean="0"/>
              <a:t>Voters select their party candidate </a:t>
            </a:r>
          </a:p>
          <a:p>
            <a:endParaRPr lang="en-US" sz="4600" dirty="0" smtClean="0"/>
          </a:p>
          <a:p>
            <a:r>
              <a:rPr lang="en-US" sz="4600" dirty="0" smtClean="0"/>
              <a:t>Voters can propose bills to the legislature s</a:t>
            </a:r>
          </a:p>
          <a:p>
            <a:endParaRPr lang="en-US" sz="4600" dirty="0" smtClean="0"/>
          </a:p>
          <a:p>
            <a:r>
              <a:rPr lang="en-US" sz="4600" dirty="0" smtClean="0"/>
              <a:t>Voters can vote on bills directly</a:t>
            </a:r>
          </a:p>
          <a:p>
            <a:endParaRPr lang="en-US" sz="4600" dirty="0" smtClean="0"/>
          </a:p>
          <a:p>
            <a:r>
              <a:rPr lang="en-US" sz="4600" dirty="0" smtClean="0"/>
              <a:t>Voters can remove elected officials from office</a:t>
            </a:r>
          </a:p>
          <a:p>
            <a:endParaRPr lang="en-US" sz="4200" dirty="0" smtClean="0"/>
          </a:p>
          <a:p>
            <a:endParaRPr lang="en-US" sz="4200" dirty="0" smtClean="0"/>
          </a:p>
          <a:p>
            <a:endParaRPr lang="en-US" dirty="0" smtClean="0"/>
          </a:p>
          <a:p>
            <a:endParaRPr lang="en-US" dirty="0"/>
          </a:p>
        </p:txBody>
      </p:sp>
      <p:sp>
        <p:nvSpPr>
          <p:cNvPr id="5" name="TextBox 4"/>
          <p:cNvSpPr txBox="1"/>
          <p:nvPr/>
        </p:nvSpPr>
        <p:spPr>
          <a:xfrm>
            <a:off x="3048000" y="1676400"/>
            <a:ext cx="1524000" cy="3416320"/>
          </a:xfrm>
          <a:prstGeom prst="rect">
            <a:avLst/>
          </a:prstGeom>
          <a:noFill/>
        </p:spPr>
        <p:txBody>
          <a:bodyPr wrap="square" rtlCol="0">
            <a:spAutoFit/>
          </a:bodyPr>
          <a:lstStyle/>
          <a:p>
            <a:pPr algn="ctr"/>
            <a:r>
              <a:rPr lang="en-US" dirty="0" smtClean="0"/>
              <a:t>PRIMARY</a:t>
            </a:r>
          </a:p>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Initiative</a:t>
            </a:r>
          </a:p>
          <a:p>
            <a:pPr algn="ctr"/>
            <a:endParaRPr lang="en-US" dirty="0" smtClean="0"/>
          </a:p>
          <a:p>
            <a:pPr algn="ctr"/>
            <a:endParaRPr lang="en-US" dirty="0" smtClean="0"/>
          </a:p>
          <a:p>
            <a:pPr algn="ctr"/>
            <a:r>
              <a:rPr lang="en-US" dirty="0" smtClean="0"/>
              <a:t>Referendum</a:t>
            </a:r>
          </a:p>
          <a:p>
            <a:pPr algn="ctr"/>
            <a:endParaRPr lang="en-US" dirty="0" smtClean="0"/>
          </a:p>
          <a:p>
            <a:pPr algn="ctr"/>
            <a:endParaRPr lang="en-US" dirty="0" smtClean="0"/>
          </a:p>
          <a:p>
            <a:pPr algn="ctr"/>
            <a:r>
              <a:rPr lang="en-US" dirty="0" smtClean="0"/>
              <a:t>recall</a:t>
            </a:r>
            <a:endParaRPr lang="en-US" dirty="0"/>
          </a:p>
        </p:txBody>
      </p:sp>
      <p:cxnSp>
        <p:nvCxnSpPr>
          <p:cNvPr id="7" name="Straight Arrow Connector 6"/>
          <p:cNvCxnSpPr/>
          <p:nvPr/>
        </p:nvCxnSpPr>
        <p:spPr>
          <a:xfrm>
            <a:off x="2667000" y="19812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267200" y="19812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667000" y="3200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343400" y="32004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438400" y="42672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419600" y="41910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514600" y="5029200"/>
            <a:ext cx="838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191000" y="5029200"/>
            <a:ext cx="6858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243</TotalTime>
  <Words>878</Words>
  <Application>Microsoft Office PowerPoint</Application>
  <PresentationFormat>On-screen Show (4:3)</PresentationFormat>
  <Paragraphs>109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The Glided Age and the Reform movement</vt:lpstr>
      <vt:lpstr>Vocabulary</vt:lpstr>
      <vt:lpstr>Introduction</vt:lpstr>
      <vt:lpstr>Corruption</vt:lpstr>
      <vt:lpstr>The Solution to the Corruption</vt:lpstr>
      <vt:lpstr>Big Business and Government</vt:lpstr>
      <vt:lpstr>Progressives and Political Reform</vt:lpstr>
      <vt:lpstr>Progressive Movement started in Wisconsin</vt:lpstr>
      <vt:lpstr>Other progressive reforms</vt:lpstr>
      <vt:lpstr>What we have today from the progressive movement</vt:lpstr>
      <vt:lpstr>Progressive Constitutional Amendments</vt:lpstr>
      <vt:lpstr>Muckrakers</vt:lpstr>
      <vt:lpstr>Women suffrage</vt:lpstr>
      <vt:lpstr>Progressive movements in the African American Community</vt:lpstr>
      <vt:lpstr>African American Rights</vt:lpstr>
      <vt:lpstr>Gilded Age and Progressives    Review</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Glided Age and the Reform movement</dc:title>
  <dc:creator>mary cummens</dc:creator>
  <cp:lastModifiedBy>mary cummens</cp:lastModifiedBy>
  <cp:revision>4</cp:revision>
  <dcterms:created xsi:type="dcterms:W3CDTF">2014-07-21T17:33:17Z</dcterms:created>
  <dcterms:modified xsi:type="dcterms:W3CDTF">2014-07-22T17:41:25Z</dcterms:modified>
</cp:coreProperties>
</file>