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ms-office.legacyDiagramText"/>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69"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5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06/relationships/legacyDocTextInfo" Target="legacyDocTextInfo.bin"/><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microsoft.com/office/2006/relationships/legacyDiagramText" Target="legacyDiagramText2.bin"/><Relationship Id="rId1" Type="http://schemas.microsoft.com/office/2006/relationships/legacyDiagramText" Target="legacyDiagramText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E2ED19-3F1B-4F14-A091-547DE5447AF4}" type="datetimeFigureOut">
              <a:rPr lang="en-US" smtClean="0"/>
              <a:pPr/>
              <a:t>8/13/2014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EBD5A7-B4DD-4A53-A4CF-896034CC10A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BBEAA45-C104-47E0-A2FE-10DB01009A69}" type="slidenum">
              <a:rPr lang="en-US" smtClean="0"/>
              <a:pPr>
                <a:defRPr/>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US" smtClean="0"/>
          </a:p>
        </p:txBody>
      </p:sp>
      <p:sp>
        <p:nvSpPr>
          <p:cNvPr id="55300" name="Slide Number Placeholder 3"/>
          <p:cNvSpPr>
            <a:spLocks noGrp="1"/>
          </p:cNvSpPr>
          <p:nvPr>
            <p:ph type="sldNum" sz="quarter" idx="5"/>
          </p:nvPr>
        </p:nvSpPr>
        <p:spPr>
          <a:noFill/>
        </p:spPr>
        <p:txBody>
          <a:bodyPr/>
          <a:lstStyle/>
          <a:p>
            <a:fld id="{6C7406E7-2E6F-4C09-9288-0B73AB3A0A7F}" type="slidenum">
              <a:rPr lang="en-US" smtClean="0"/>
              <a:pPr/>
              <a:t>14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7D6D941-9F13-4265-B928-A7EFE738A9E3}" type="datetimeFigureOut">
              <a:rPr lang="en-US" smtClean="0"/>
              <a:pPr/>
              <a:t>8/13/2014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BB5DE66-BDC2-4B78-971A-3CABEBBB48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7D6D941-9F13-4265-B928-A7EFE738A9E3}" type="datetimeFigureOut">
              <a:rPr lang="en-US" smtClean="0"/>
              <a:pPr/>
              <a:t>8/13/2014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BB5DE66-BDC2-4B78-971A-3CABEBBB48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7D6D941-9F13-4265-B928-A7EFE738A9E3}" type="datetimeFigureOut">
              <a:rPr lang="en-US" smtClean="0"/>
              <a:pPr/>
              <a:t>8/13/2014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BB5DE66-BDC2-4B78-971A-3CABEBBB48D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79525" y="685800"/>
            <a:ext cx="7086600" cy="73183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79525" y="1600200"/>
            <a:ext cx="25527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84625" y="1600200"/>
            <a:ext cx="25527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0E2EFAE7-C598-46F1-8F6F-0F50DC8690A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7D6D941-9F13-4265-B928-A7EFE738A9E3}" type="datetimeFigureOut">
              <a:rPr lang="en-US" smtClean="0"/>
              <a:pPr/>
              <a:t>8/13/2014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BB5DE66-BDC2-4B78-971A-3CABEBBB48D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7D6D941-9F13-4265-B928-A7EFE738A9E3}" type="datetimeFigureOut">
              <a:rPr lang="en-US" smtClean="0"/>
              <a:pPr/>
              <a:t>8/13/2014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BB5DE66-BDC2-4B78-971A-3CABEBBB48D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7D6D941-9F13-4265-B928-A7EFE738A9E3}" type="datetimeFigureOut">
              <a:rPr lang="en-US" smtClean="0"/>
              <a:pPr/>
              <a:t>8/13/2014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BB5DE66-BDC2-4B78-971A-3CABEBBB48D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7D6D941-9F13-4265-B928-A7EFE738A9E3}" type="datetimeFigureOut">
              <a:rPr lang="en-US" smtClean="0"/>
              <a:pPr/>
              <a:t>8/13/2014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BB5DE66-BDC2-4B78-971A-3CABEBBB48D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7D6D941-9F13-4265-B928-A7EFE738A9E3}" type="datetimeFigureOut">
              <a:rPr lang="en-US" smtClean="0"/>
              <a:pPr/>
              <a:t>8/13/2014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BB5DE66-BDC2-4B78-971A-3CABEBBB48D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7D6D941-9F13-4265-B928-A7EFE738A9E3}" type="datetimeFigureOut">
              <a:rPr lang="en-US" smtClean="0"/>
              <a:pPr/>
              <a:t>8/13/2014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BB5DE66-BDC2-4B78-971A-3CABEBBB48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7D6D941-9F13-4265-B928-A7EFE738A9E3}" type="datetimeFigureOut">
              <a:rPr lang="en-US" smtClean="0"/>
              <a:pPr/>
              <a:t>8/13/2014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BB5DE66-BDC2-4B78-971A-3CABEBBB48D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7D6D941-9F13-4265-B928-A7EFE738A9E3}" type="datetimeFigureOut">
              <a:rPr lang="en-US" smtClean="0"/>
              <a:pPr/>
              <a:t>8/13/2014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BB5DE66-BDC2-4B78-971A-3CABEBBB48D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7D6D941-9F13-4265-B928-A7EFE738A9E3}" type="datetimeFigureOut">
              <a:rPr lang="en-US" smtClean="0"/>
              <a:pPr/>
              <a:t>8/13/2014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BB5DE66-BDC2-4B78-971A-3CABEBBB48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www.law.cornell.edu/constitution/constitution.articlei.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law.cornell.edu/constitution/constitution.articleii.html"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hyperlink" Target="http://www.law.cornell.edu/constitution/constitution.articleiii.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 Constitution</a:t>
            </a:r>
            <a:endParaRPr lang="en-US" dirty="0"/>
          </a:p>
        </p:txBody>
      </p:sp>
      <p:sp>
        <p:nvSpPr>
          <p:cNvPr id="3" name="Subtitle 2"/>
          <p:cNvSpPr>
            <a:spLocks noGrp="1"/>
          </p:cNvSpPr>
          <p:nvPr>
            <p:ph type="subTitle" idx="1"/>
          </p:nvPr>
        </p:nvSpPr>
        <p:spPr/>
        <p:txBody>
          <a:bodyPr/>
          <a:lstStyle/>
          <a:p>
            <a:r>
              <a:rPr lang="en-US" dirty="0" smtClean="0"/>
              <a:t>Our Government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ChksBalnces"/>
          <p:cNvPicPr>
            <a:picLocks noChangeAspect="1" noChangeArrowheads="1"/>
          </p:cNvPicPr>
          <p:nvPr/>
        </p:nvPicPr>
        <p:blipFill>
          <a:blip r:embed="rId2" cstate="print"/>
          <a:srcRect/>
          <a:stretch>
            <a:fillRect/>
          </a:stretch>
        </p:blipFill>
        <p:spPr bwMode="auto">
          <a:xfrm>
            <a:off x="1" y="-7937"/>
            <a:ext cx="9144000" cy="6865937"/>
          </a:xfrm>
          <a:prstGeom prst="rect">
            <a:avLst/>
          </a:prstGeom>
          <a:noFill/>
          <a:ln w="9525">
            <a:noFill/>
            <a:miter lim="800000"/>
            <a:headEnd/>
            <a:tailEnd/>
          </a:ln>
        </p:spPr>
      </p:pic>
      <p:sp>
        <p:nvSpPr>
          <p:cNvPr id="3" name="TextBox 2"/>
          <p:cNvSpPr txBox="1"/>
          <p:nvPr/>
        </p:nvSpPr>
        <p:spPr>
          <a:xfrm>
            <a:off x="228600" y="5562600"/>
            <a:ext cx="3210507" cy="923330"/>
          </a:xfrm>
          <a:prstGeom prst="rect">
            <a:avLst/>
          </a:prstGeom>
          <a:noFill/>
        </p:spPr>
        <p:txBody>
          <a:bodyPr wrap="square" rtlCol="0">
            <a:spAutoFit/>
          </a:bodyPr>
          <a:lstStyle/>
          <a:p>
            <a:r>
              <a:rPr lang="en-US" b="1" dirty="0" smtClean="0">
                <a:solidFill>
                  <a:srgbClr val="FF0000"/>
                </a:solidFill>
              </a:rPr>
              <a:t>CHECKS AND BALANCES</a:t>
            </a:r>
            <a:br>
              <a:rPr lang="en-US" b="1" dirty="0" smtClean="0">
                <a:solidFill>
                  <a:srgbClr val="FF0000"/>
                </a:solidFill>
              </a:rPr>
            </a:br>
            <a:r>
              <a:rPr lang="en-US" b="1" dirty="0" smtClean="0">
                <a:solidFill>
                  <a:srgbClr val="FF0000"/>
                </a:solidFill>
              </a:rPr>
              <a:t>BETWEEN THE BRANCHES</a:t>
            </a:r>
            <a:br>
              <a:rPr lang="en-US" b="1" dirty="0" smtClean="0">
                <a:solidFill>
                  <a:srgbClr val="FF0000"/>
                </a:solidFill>
              </a:rPr>
            </a:br>
            <a:r>
              <a:rPr lang="en-US" b="1" dirty="0" smtClean="0">
                <a:solidFill>
                  <a:srgbClr val="FF0000"/>
                </a:solidFill>
              </a:rPr>
              <a:t>OF GOVERNMENT</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Diagram 2"/>
          <p:cNvGraphicFramePr>
            <a:graphicFrameLocks/>
          </p:cNvGraphicFramePr>
          <p:nvPr/>
        </p:nvGraphicFramePr>
        <p:xfrm>
          <a:off x="0" y="0"/>
          <a:ext cx="9144000" cy="6858000"/>
        </p:xfrm>
        <a:graphic>
          <a:graphicData uri="http://schemas.openxmlformats.org/drawingml/2006/compatibility">
            <com:legacyDrawing xmlns:com="http://schemas.openxmlformats.org/drawingml/2006/compatibility" spid="_x0000_s1026"/>
          </a:graphicData>
        </a:graphic>
      </p:graphicFrame>
      <p:sp>
        <p:nvSpPr>
          <p:cNvPr id="1033" name="Rectangle 8"/>
          <p:cNvSpPr>
            <a:spLocks noGrp="1" noChangeArrowheads="1"/>
          </p:cNvSpPr>
          <p:nvPr>
            <p:ph type="body" sz="half" idx="4294967295"/>
          </p:nvPr>
        </p:nvSpPr>
        <p:spPr>
          <a:xfrm>
            <a:off x="609600" y="1447800"/>
            <a:ext cx="2819400" cy="3962400"/>
          </a:xfrm>
        </p:spPr>
        <p:txBody>
          <a:bodyPr/>
          <a:lstStyle/>
          <a:p>
            <a:pPr eaLnBrk="1" hangingPunct="1">
              <a:lnSpc>
                <a:spcPct val="80000"/>
              </a:lnSpc>
            </a:pPr>
            <a:r>
              <a:rPr lang="en-US" sz="2000" smtClean="0"/>
              <a:t>Regulate Trade</a:t>
            </a:r>
          </a:p>
          <a:p>
            <a:pPr eaLnBrk="1" hangingPunct="1">
              <a:lnSpc>
                <a:spcPct val="80000"/>
              </a:lnSpc>
            </a:pPr>
            <a:endParaRPr lang="en-US" sz="2000" smtClean="0"/>
          </a:p>
          <a:p>
            <a:pPr eaLnBrk="1" hangingPunct="1">
              <a:lnSpc>
                <a:spcPct val="80000"/>
              </a:lnSpc>
            </a:pPr>
            <a:r>
              <a:rPr lang="en-US" sz="2000" smtClean="0"/>
              <a:t>Coin Money</a:t>
            </a:r>
          </a:p>
          <a:p>
            <a:pPr eaLnBrk="1" hangingPunct="1">
              <a:lnSpc>
                <a:spcPct val="80000"/>
              </a:lnSpc>
            </a:pPr>
            <a:endParaRPr lang="en-US" sz="2000" smtClean="0"/>
          </a:p>
          <a:p>
            <a:pPr eaLnBrk="1" hangingPunct="1">
              <a:lnSpc>
                <a:spcPct val="80000"/>
              </a:lnSpc>
            </a:pPr>
            <a:r>
              <a:rPr lang="en-US" sz="2000" smtClean="0"/>
              <a:t>Provide an Army &amp; Navy</a:t>
            </a:r>
          </a:p>
          <a:p>
            <a:pPr eaLnBrk="1" hangingPunct="1">
              <a:lnSpc>
                <a:spcPct val="80000"/>
              </a:lnSpc>
            </a:pPr>
            <a:endParaRPr lang="en-US" sz="2000" smtClean="0"/>
          </a:p>
          <a:p>
            <a:pPr eaLnBrk="1" hangingPunct="1">
              <a:lnSpc>
                <a:spcPct val="80000"/>
              </a:lnSpc>
            </a:pPr>
            <a:r>
              <a:rPr lang="en-US" sz="2000" smtClean="0"/>
              <a:t>Conduct Foreign Affairs</a:t>
            </a:r>
          </a:p>
          <a:p>
            <a:pPr eaLnBrk="1" hangingPunct="1">
              <a:lnSpc>
                <a:spcPct val="80000"/>
              </a:lnSpc>
            </a:pPr>
            <a:endParaRPr lang="en-US" sz="2000" smtClean="0"/>
          </a:p>
          <a:p>
            <a:pPr eaLnBrk="1" hangingPunct="1">
              <a:lnSpc>
                <a:spcPct val="80000"/>
              </a:lnSpc>
            </a:pPr>
            <a:r>
              <a:rPr lang="en-US" sz="2000" smtClean="0"/>
              <a:t>Set Up Federal Courts</a:t>
            </a:r>
          </a:p>
        </p:txBody>
      </p:sp>
      <p:sp>
        <p:nvSpPr>
          <p:cNvPr id="1034" name="Rectangle 9"/>
          <p:cNvSpPr>
            <a:spLocks noGrp="1" noChangeArrowheads="1"/>
          </p:cNvSpPr>
          <p:nvPr>
            <p:ph type="body" sz="half" idx="4294967295"/>
          </p:nvPr>
        </p:nvSpPr>
        <p:spPr>
          <a:xfrm>
            <a:off x="6096000" y="1371600"/>
            <a:ext cx="2590800" cy="4495800"/>
          </a:xfrm>
        </p:spPr>
        <p:txBody>
          <a:bodyPr/>
          <a:lstStyle/>
          <a:p>
            <a:pPr eaLnBrk="1" hangingPunct="1">
              <a:lnSpc>
                <a:spcPct val="80000"/>
              </a:lnSpc>
            </a:pPr>
            <a:r>
              <a:rPr lang="en-US" sz="2000" smtClean="0"/>
              <a:t>Regulate Trade w/in the State</a:t>
            </a:r>
          </a:p>
          <a:p>
            <a:pPr eaLnBrk="1" hangingPunct="1">
              <a:lnSpc>
                <a:spcPct val="80000"/>
              </a:lnSpc>
            </a:pPr>
            <a:endParaRPr lang="en-US" sz="2000" smtClean="0"/>
          </a:p>
          <a:p>
            <a:pPr eaLnBrk="1" hangingPunct="1">
              <a:lnSpc>
                <a:spcPct val="80000"/>
              </a:lnSpc>
            </a:pPr>
            <a:r>
              <a:rPr lang="en-US" sz="2000" smtClean="0"/>
              <a:t>Establish Local Government</a:t>
            </a:r>
          </a:p>
          <a:p>
            <a:pPr eaLnBrk="1" hangingPunct="1">
              <a:lnSpc>
                <a:spcPct val="80000"/>
              </a:lnSpc>
            </a:pPr>
            <a:endParaRPr lang="en-US" sz="2000" smtClean="0"/>
          </a:p>
          <a:p>
            <a:pPr eaLnBrk="1" hangingPunct="1">
              <a:lnSpc>
                <a:spcPct val="80000"/>
              </a:lnSpc>
            </a:pPr>
            <a:r>
              <a:rPr lang="en-US" sz="2000" smtClean="0"/>
              <a:t>Conduct Elections</a:t>
            </a:r>
          </a:p>
          <a:p>
            <a:pPr eaLnBrk="1" hangingPunct="1">
              <a:lnSpc>
                <a:spcPct val="80000"/>
              </a:lnSpc>
            </a:pPr>
            <a:endParaRPr lang="en-US" sz="2000" smtClean="0"/>
          </a:p>
          <a:p>
            <a:pPr eaLnBrk="1" hangingPunct="1">
              <a:lnSpc>
                <a:spcPct val="80000"/>
              </a:lnSpc>
            </a:pPr>
            <a:r>
              <a:rPr lang="en-US" sz="2000" smtClean="0"/>
              <a:t>Establish Public School Systems</a:t>
            </a:r>
          </a:p>
        </p:txBody>
      </p:sp>
      <p:sp>
        <p:nvSpPr>
          <p:cNvPr id="1035" name="Text Box 10"/>
          <p:cNvSpPr txBox="1">
            <a:spLocks noChangeArrowheads="1"/>
          </p:cNvSpPr>
          <p:nvPr/>
        </p:nvSpPr>
        <p:spPr bwMode="auto">
          <a:xfrm>
            <a:off x="3679825" y="4030663"/>
            <a:ext cx="2339975" cy="366712"/>
          </a:xfrm>
          <a:prstGeom prst="rect">
            <a:avLst/>
          </a:prstGeom>
          <a:noFill/>
          <a:ln w="9525">
            <a:noFill/>
            <a:miter lim="800000"/>
            <a:headEnd/>
            <a:tailEnd/>
          </a:ln>
        </p:spPr>
        <p:txBody>
          <a:bodyPr>
            <a:spAutoFit/>
          </a:bodyPr>
          <a:lstStyle/>
          <a:p>
            <a:pPr>
              <a:spcBef>
                <a:spcPct val="50000"/>
              </a:spcBef>
            </a:pPr>
            <a:endParaRPr lang="en-US"/>
          </a:p>
        </p:txBody>
      </p:sp>
      <p:sp>
        <p:nvSpPr>
          <p:cNvPr id="1036" name="Text Box 11"/>
          <p:cNvSpPr txBox="1">
            <a:spLocks noChangeArrowheads="1"/>
          </p:cNvSpPr>
          <p:nvPr/>
        </p:nvSpPr>
        <p:spPr bwMode="auto">
          <a:xfrm>
            <a:off x="3352800" y="1371600"/>
            <a:ext cx="2743200" cy="3384550"/>
          </a:xfrm>
          <a:prstGeom prst="rect">
            <a:avLst/>
          </a:prstGeom>
          <a:noFill/>
          <a:ln w="9525">
            <a:noFill/>
            <a:miter lim="800000"/>
            <a:headEnd/>
            <a:tailEnd/>
          </a:ln>
        </p:spPr>
        <p:txBody>
          <a:bodyPr>
            <a:spAutoFit/>
          </a:bodyPr>
          <a:lstStyle/>
          <a:p>
            <a:pPr>
              <a:lnSpc>
                <a:spcPct val="75000"/>
              </a:lnSpc>
              <a:spcBef>
                <a:spcPct val="50000"/>
              </a:spcBef>
              <a:buFontTx/>
              <a:buChar char="•"/>
            </a:pPr>
            <a:endParaRPr lang="en-US" sz="2400"/>
          </a:p>
          <a:p>
            <a:pPr>
              <a:lnSpc>
                <a:spcPct val="75000"/>
              </a:lnSpc>
              <a:spcBef>
                <a:spcPct val="50000"/>
              </a:spcBef>
              <a:buFontTx/>
              <a:buChar char="•"/>
            </a:pPr>
            <a:endParaRPr lang="en-US" sz="2400"/>
          </a:p>
          <a:p>
            <a:pPr>
              <a:lnSpc>
                <a:spcPct val="75000"/>
              </a:lnSpc>
              <a:spcBef>
                <a:spcPct val="50000"/>
              </a:spcBef>
              <a:buFontTx/>
              <a:buChar char="•"/>
            </a:pPr>
            <a:r>
              <a:rPr lang="en-US" sz="2400"/>
              <a:t>Enforce Laws</a:t>
            </a:r>
          </a:p>
          <a:p>
            <a:pPr>
              <a:lnSpc>
                <a:spcPct val="75000"/>
              </a:lnSpc>
              <a:spcBef>
                <a:spcPct val="50000"/>
              </a:spcBef>
              <a:buFontTx/>
              <a:buChar char="•"/>
            </a:pPr>
            <a:r>
              <a:rPr lang="en-US" sz="2400"/>
              <a:t>Establish Courts</a:t>
            </a:r>
          </a:p>
          <a:p>
            <a:pPr>
              <a:lnSpc>
                <a:spcPct val="75000"/>
              </a:lnSpc>
              <a:spcBef>
                <a:spcPct val="50000"/>
              </a:spcBef>
              <a:buFontTx/>
              <a:buChar char="•"/>
            </a:pPr>
            <a:r>
              <a:rPr lang="en-US" sz="2400"/>
              <a:t>Collect Taxes</a:t>
            </a:r>
          </a:p>
          <a:p>
            <a:pPr>
              <a:lnSpc>
                <a:spcPct val="75000"/>
              </a:lnSpc>
              <a:spcBef>
                <a:spcPct val="50000"/>
              </a:spcBef>
              <a:buFontTx/>
              <a:buChar char="•"/>
            </a:pPr>
            <a:r>
              <a:rPr lang="en-US" sz="2400"/>
              <a:t>Borrow Money</a:t>
            </a:r>
          </a:p>
          <a:p>
            <a:pPr>
              <a:lnSpc>
                <a:spcPct val="75000"/>
              </a:lnSpc>
              <a:spcBef>
                <a:spcPct val="50000"/>
              </a:spcBef>
              <a:buFontTx/>
              <a:buChar char="•"/>
            </a:pPr>
            <a:r>
              <a:rPr lang="en-US" sz="2400"/>
              <a:t>Provide for General Welfare</a:t>
            </a:r>
          </a:p>
        </p:txBody>
      </p:sp>
      <p:sp>
        <p:nvSpPr>
          <p:cNvPr id="1037" name="Text Box 12"/>
          <p:cNvSpPr txBox="1">
            <a:spLocks noChangeArrowheads="1"/>
          </p:cNvSpPr>
          <p:nvPr/>
        </p:nvSpPr>
        <p:spPr bwMode="auto">
          <a:xfrm>
            <a:off x="3581400" y="1447800"/>
            <a:ext cx="2133600" cy="735013"/>
          </a:xfrm>
          <a:prstGeom prst="rect">
            <a:avLst/>
          </a:prstGeom>
          <a:noFill/>
          <a:ln w="9525">
            <a:noFill/>
            <a:miter lim="800000"/>
            <a:headEnd/>
            <a:tailEnd/>
          </a:ln>
        </p:spPr>
        <p:txBody>
          <a:bodyPr>
            <a:spAutoFit/>
          </a:bodyPr>
          <a:lstStyle/>
          <a:p>
            <a:pPr algn="ctr">
              <a:lnSpc>
                <a:spcPct val="50000"/>
              </a:lnSpc>
              <a:spcBef>
                <a:spcPct val="50000"/>
              </a:spcBef>
            </a:pPr>
            <a:r>
              <a:rPr lang="en-US" sz="2800"/>
              <a:t>Concurrent </a:t>
            </a:r>
          </a:p>
          <a:p>
            <a:pPr algn="ctr">
              <a:lnSpc>
                <a:spcPct val="50000"/>
              </a:lnSpc>
              <a:spcBef>
                <a:spcPct val="50000"/>
              </a:spcBef>
            </a:pPr>
            <a:r>
              <a:rPr lang="en-US" sz="2800"/>
              <a:t>Powers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
          <p:cNvSpPr>
            <a:spLocks noChangeArrowheads="1"/>
          </p:cNvSpPr>
          <p:nvPr/>
        </p:nvSpPr>
        <p:spPr bwMode="auto">
          <a:xfrm>
            <a:off x="5029200" y="3048000"/>
            <a:ext cx="3581400" cy="3200400"/>
          </a:xfrm>
          <a:prstGeom prst="rect">
            <a:avLst/>
          </a:prstGeom>
          <a:solidFill>
            <a:schemeClr val="bg1"/>
          </a:solidFill>
          <a:ln w="9525">
            <a:noFill/>
            <a:miter lim="800000"/>
            <a:headEnd/>
            <a:tailEnd/>
          </a:ln>
        </p:spPr>
        <p:txBody>
          <a:bodyPr wrap="none" anchor="ctr"/>
          <a:lstStyle/>
          <a:p>
            <a:endParaRPr lang="en-US"/>
          </a:p>
        </p:txBody>
      </p:sp>
      <p:sp>
        <p:nvSpPr>
          <p:cNvPr id="46084" name="Rectangle 3"/>
          <p:cNvSpPr>
            <a:spLocks noGrp="1" noChangeArrowheads="1"/>
          </p:cNvSpPr>
          <p:nvPr>
            <p:ph idx="1"/>
          </p:nvPr>
        </p:nvSpPr>
        <p:spPr/>
        <p:txBody>
          <a:bodyPr/>
          <a:lstStyle/>
          <a:p>
            <a:pPr eaLnBrk="1" hangingPunct="1">
              <a:buFontTx/>
              <a:buNone/>
            </a:pPr>
            <a:r>
              <a:rPr lang="en-US" sz="2400" dirty="0" smtClean="0">
                <a:solidFill>
                  <a:srgbClr val="FF0000"/>
                </a:solidFill>
              </a:rPr>
              <a:t>Nationally Driven</a:t>
            </a:r>
          </a:p>
          <a:p>
            <a:pPr eaLnBrk="1" hangingPunct="1"/>
            <a:r>
              <a:rPr lang="en-US" sz="2400" dirty="0" smtClean="0"/>
              <a:t>Congress</a:t>
            </a:r>
          </a:p>
          <a:p>
            <a:pPr eaLnBrk="1" hangingPunct="1"/>
            <a:r>
              <a:rPr lang="en-US" sz="2400" dirty="0" smtClean="0"/>
              <a:t>2/3 vote of both houses</a:t>
            </a:r>
          </a:p>
          <a:p>
            <a:pPr eaLnBrk="1" hangingPunct="1"/>
            <a:r>
              <a:rPr lang="en-US" sz="2400" dirty="0" smtClean="0"/>
              <a:t>¾ of states</a:t>
            </a:r>
          </a:p>
        </p:txBody>
      </p:sp>
      <p:sp>
        <p:nvSpPr>
          <p:cNvPr id="46083" name="Rectangle 2"/>
          <p:cNvSpPr>
            <a:spLocks noGrp="1" noChangeArrowheads="1"/>
          </p:cNvSpPr>
          <p:nvPr>
            <p:ph type="title"/>
          </p:nvPr>
        </p:nvSpPr>
        <p:spPr/>
        <p:txBody>
          <a:bodyPr/>
          <a:lstStyle/>
          <a:p>
            <a:pPr eaLnBrk="1" hangingPunct="1"/>
            <a:r>
              <a:rPr lang="en-US" smtClean="0"/>
              <a:t>Amending the Constitution</a:t>
            </a:r>
          </a:p>
        </p:txBody>
      </p:sp>
      <p:sp>
        <p:nvSpPr>
          <p:cNvPr id="46085" name="Rectangle 4"/>
          <p:cNvSpPr>
            <a:spLocks noGrp="1" noChangeArrowheads="1"/>
          </p:cNvSpPr>
          <p:nvPr>
            <p:ph type="body" sz="half" idx="4294967295"/>
          </p:nvPr>
        </p:nvSpPr>
        <p:spPr>
          <a:xfrm>
            <a:off x="4800601" y="1600200"/>
            <a:ext cx="4038599" cy="4525963"/>
          </a:xfrm>
        </p:spPr>
        <p:txBody>
          <a:bodyPr/>
          <a:lstStyle/>
          <a:p>
            <a:pPr eaLnBrk="1" hangingPunct="1">
              <a:buFontTx/>
              <a:buNone/>
            </a:pPr>
            <a:endParaRPr lang="en-US" sz="2400" dirty="0" smtClean="0">
              <a:solidFill>
                <a:srgbClr val="FF0000"/>
              </a:solidFill>
            </a:endParaRPr>
          </a:p>
          <a:p>
            <a:pPr eaLnBrk="1" hangingPunct="1">
              <a:buFontTx/>
              <a:buNone/>
            </a:pPr>
            <a:endParaRPr lang="en-US" sz="2400" dirty="0" smtClean="0">
              <a:solidFill>
                <a:srgbClr val="FF0000"/>
              </a:solidFill>
            </a:endParaRPr>
          </a:p>
          <a:p>
            <a:pPr eaLnBrk="1" hangingPunct="1">
              <a:buFontTx/>
              <a:buNone/>
            </a:pPr>
            <a:endParaRPr lang="en-US" sz="2400" dirty="0" smtClean="0">
              <a:solidFill>
                <a:srgbClr val="FF0000"/>
              </a:solidFill>
            </a:endParaRPr>
          </a:p>
          <a:p>
            <a:pPr eaLnBrk="1" hangingPunct="1">
              <a:buFontTx/>
              <a:buNone/>
            </a:pPr>
            <a:endParaRPr lang="en-US" sz="2400" dirty="0" smtClean="0">
              <a:solidFill>
                <a:srgbClr val="FF0000"/>
              </a:solidFill>
            </a:endParaRPr>
          </a:p>
          <a:p>
            <a:pPr eaLnBrk="1" hangingPunct="1">
              <a:buFontTx/>
              <a:buNone/>
            </a:pPr>
            <a:r>
              <a:rPr lang="en-US" sz="2400" dirty="0" smtClean="0">
                <a:solidFill>
                  <a:srgbClr val="FF0000"/>
                </a:solidFill>
              </a:rPr>
              <a:t>State Driven</a:t>
            </a:r>
          </a:p>
          <a:p>
            <a:pPr eaLnBrk="1" hangingPunct="1">
              <a:buFontTx/>
              <a:buNone/>
            </a:pPr>
            <a:endParaRPr lang="en-US" sz="2400" dirty="0" smtClean="0">
              <a:solidFill>
                <a:srgbClr val="FF0000"/>
              </a:solidFill>
            </a:endParaRPr>
          </a:p>
          <a:p>
            <a:pPr eaLnBrk="1" hangingPunct="1"/>
            <a:r>
              <a:rPr lang="en-US" sz="2400" dirty="0" smtClean="0"/>
              <a:t>Constitutional Convention called by 2/3 of states</a:t>
            </a:r>
          </a:p>
          <a:p>
            <a:pPr eaLnBrk="1" hangingPunct="1"/>
            <a:r>
              <a:rPr lang="en-US" sz="2400" dirty="0" smtClean="0"/>
              <a:t>¾ of states</a:t>
            </a:r>
          </a:p>
          <a:p>
            <a:pPr eaLnBrk="1" hangingPunct="1"/>
            <a:endParaRPr lang="en-US"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p:cNvSpPr>
            <a:spLocks noChangeArrowheads="1"/>
          </p:cNvSpPr>
          <p:nvPr/>
        </p:nvSpPr>
        <p:spPr bwMode="auto">
          <a:xfrm>
            <a:off x="5029200" y="3048000"/>
            <a:ext cx="3581400" cy="3200400"/>
          </a:xfrm>
          <a:prstGeom prst="rect">
            <a:avLst/>
          </a:prstGeom>
          <a:solidFill>
            <a:schemeClr val="bg1"/>
          </a:solidFill>
          <a:ln w="9525">
            <a:noFill/>
            <a:miter lim="800000"/>
            <a:headEnd/>
            <a:tailEnd/>
          </a:ln>
        </p:spPr>
        <p:txBody>
          <a:bodyPr wrap="none" anchor="ctr"/>
          <a:lstStyle/>
          <a:p>
            <a:endParaRPr lang="en-US"/>
          </a:p>
        </p:txBody>
      </p:sp>
      <p:sp>
        <p:nvSpPr>
          <p:cNvPr id="47107" name="Rectangle 2"/>
          <p:cNvSpPr>
            <a:spLocks noGrp="1" noChangeArrowheads="1"/>
          </p:cNvSpPr>
          <p:nvPr>
            <p:ph type="title"/>
          </p:nvPr>
        </p:nvSpPr>
        <p:spPr/>
        <p:txBody>
          <a:bodyPr/>
          <a:lstStyle/>
          <a:p>
            <a:pPr eaLnBrk="1" hangingPunct="1"/>
            <a:r>
              <a:rPr lang="en-US" smtClean="0"/>
              <a:t>Elastic Clause</a:t>
            </a:r>
          </a:p>
        </p:txBody>
      </p:sp>
      <p:sp>
        <p:nvSpPr>
          <p:cNvPr id="47108" name="Rectangle 3"/>
          <p:cNvSpPr>
            <a:spLocks noGrp="1" noChangeArrowheads="1"/>
          </p:cNvSpPr>
          <p:nvPr>
            <p:ph type="body" idx="1"/>
          </p:nvPr>
        </p:nvSpPr>
        <p:spPr/>
        <p:txBody>
          <a:bodyPr/>
          <a:lstStyle/>
          <a:p>
            <a:pPr eaLnBrk="1" hangingPunct="1"/>
            <a:r>
              <a:rPr lang="en-US" dirty="0" smtClean="0"/>
              <a:t>Article 1, Section </a:t>
            </a:r>
            <a:r>
              <a:rPr lang="en-US" dirty="0" smtClean="0"/>
              <a:t>8</a:t>
            </a:r>
          </a:p>
          <a:p>
            <a:pPr eaLnBrk="1" hangingPunct="1">
              <a:buNone/>
            </a:pPr>
            <a:endParaRPr lang="en-US" dirty="0" smtClean="0"/>
          </a:p>
          <a:p>
            <a:pPr eaLnBrk="1" hangingPunct="1"/>
            <a:r>
              <a:rPr lang="en-US" dirty="0" smtClean="0"/>
              <a:t>Congress shall “make all Laws which shall be necessary and proper</a:t>
            </a:r>
            <a:r>
              <a:rPr lang="en-US" dirty="0" smtClean="0"/>
              <a:t>”</a:t>
            </a:r>
          </a:p>
          <a:p>
            <a:pPr eaLnBrk="1" hangingPunct="1">
              <a:buNone/>
            </a:pPr>
            <a:endParaRPr lang="en-US" dirty="0" smtClean="0"/>
          </a:p>
          <a:p>
            <a:pPr eaLnBrk="1" hangingPunct="1"/>
            <a:r>
              <a:rPr lang="en-US" dirty="0" smtClean="0"/>
              <a:t>Implied powers of the Congress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5"/>
          <p:cNvSpPr>
            <a:spLocks noChangeArrowheads="1"/>
          </p:cNvSpPr>
          <p:nvPr/>
        </p:nvSpPr>
        <p:spPr bwMode="auto">
          <a:xfrm>
            <a:off x="5029200" y="3048000"/>
            <a:ext cx="3581400" cy="3200400"/>
          </a:xfrm>
          <a:prstGeom prst="rect">
            <a:avLst/>
          </a:prstGeom>
          <a:solidFill>
            <a:schemeClr val="bg1"/>
          </a:solidFill>
          <a:ln w="9525">
            <a:noFill/>
            <a:miter lim="800000"/>
            <a:headEnd/>
            <a:tailEnd/>
          </a:ln>
        </p:spPr>
        <p:txBody>
          <a:bodyPr wrap="none" anchor="ctr"/>
          <a:lstStyle/>
          <a:p>
            <a:endParaRPr lang="en-US"/>
          </a:p>
        </p:txBody>
      </p:sp>
      <p:sp>
        <p:nvSpPr>
          <p:cNvPr id="49156" name="Rectangle 3"/>
          <p:cNvSpPr>
            <a:spLocks noGrp="1" noChangeArrowheads="1"/>
          </p:cNvSpPr>
          <p:nvPr>
            <p:ph idx="1"/>
          </p:nvPr>
        </p:nvSpPr>
        <p:spPr>
          <a:xfrm>
            <a:off x="228600" y="381000"/>
            <a:ext cx="4267200" cy="5626291"/>
          </a:xfrm>
        </p:spPr>
        <p:txBody>
          <a:bodyPr>
            <a:normAutofit lnSpcReduction="10000"/>
          </a:bodyPr>
          <a:lstStyle/>
          <a:p>
            <a:pPr marL="381000" indent="-381000" eaLnBrk="1" hangingPunct="1">
              <a:lnSpc>
                <a:spcPct val="80000"/>
              </a:lnSpc>
              <a:buFontTx/>
              <a:buAutoNum type="arabicPeriod"/>
            </a:pPr>
            <a:r>
              <a:rPr lang="en-US" sz="2400" dirty="0" smtClean="0">
                <a:solidFill>
                  <a:schemeClr val="accent2"/>
                </a:solidFill>
              </a:rPr>
              <a:t>Personal Rights &amp; Freedoms</a:t>
            </a:r>
          </a:p>
          <a:p>
            <a:pPr marL="381000" indent="-381000" eaLnBrk="1" hangingPunct="1">
              <a:lnSpc>
                <a:spcPct val="80000"/>
              </a:lnSpc>
              <a:buFontTx/>
              <a:buAutoNum type="arabicPeriod"/>
            </a:pPr>
            <a:r>
              <a:rPr lang="en-US" sz="2400" dirty="0" smtClean="0">
                <a:solidFill>
                  <a:schemeClr val="accent2"/>
                </a:solidFill>
              </a:rPr>
              <a:t>Right to Bear Arms</a:t>
            </a:r>
          </a:p>
          <a:p>
            <a:pPr marL="381000" indent="-381000" eaLnBrk="1" hangingPunct="1">
              <a:lnSpc>
                <a:spcPct val="80000"/>
              </a:lnSpc>
              <a:buFontTx/>
              <a:buAutoNum type="arabicPeriod"/>
            </a:pPr>
            <a:r>
              <a:rPr lang="en-US" sz="2400" dirty="0" smtClean="0">
                <a:solidFill>
                  <a:schemeClr val="accent2"/>
                </a:solidFill>
              </a:rPr>
              <a:t>Quartering of Troops</a:t>
            </a:r>
          </a:p>
          <a:p>
            <a:pPr marL="381000" indent="-381000" eaLnBrk="1" hangingPunct="1">
              <a:lnSpc>
                <a:spcPct val="80000"/>
              </a:lnSpc>
              <a:buFontTx/>
              <a:buAutoNum type="arabicPeriod"/>
            </a:pPr>
            <a:r>
              <a:rPr lang="en-US" sz="2400" dirty="0" smtClean="0">
                <a:solidFill>
                  <a:schemeClr val="accent2"/>
                </a:solidFill>
              </a:rPr>
              <a:t>Search &amp; Seizure</a:t>
            </a:r>
          </a:p>
          <a:p>
            <a:pPr marL="381000" indent="-381000" eaLnBrk="1" hangingPunct="1">
              <a:lnSpc>
                <a:spcPct val="80000"/>
              </a:lnSpc>
              <a:buFontTx/>
              <a:buAutoNum type="arabicPeriod"/>
            </a:pPr>
            <a:r>
              <a:rPr lang="en-US" sz="2400" dirty="0" smtClean="0">
                <a:solidFill>
                  <a:schemeClr val="accent2"/>
                </a:solidFill>
              </a:rPr>
              <a:t>Rights of Accused</a:t>
            </a:r>
          </a:p>
          <a:p>
            <a:pPr marL="381000" indent="-381000" eaLnBrk="1" hangingPunct="1">
              <a:lnSpc>
                <a:spcPct val="80000"/>
              </a:lnSpc>
              <a:buFontTx/>
              <a:buAutoNum type="arabicPeriod"/>
            </a:pPr>
            <a:r>
              <a:rPr lang="en-US" sz="2400" dirty="0" smtClean="0">
                <a:solidFill>
                  <a:schemeClr val="accent2"/>
                </a:solidFill>
              </a:rPr>
              <a:t>Right to Speedy Trial</a:t>
            </a:r>
          </a:p>
          <a:p>
            <a:pPr marL="381000" indent="-381000" eaLnBrk="1" hangingPunct="1">
              <a:lnSpc>
                <a:spcPct val="80000"/>
              </a:lnSpc>
              <a:buFontTx/>
              <a:buAutoNum type="arabicPeriod"/>
            </a:pPr>
            <a:r>
              <a:rPr lang="en-US" sz="2400" dirty="0" smtClean="0">
                <a:solidFill>
                  <a:schemeClr val="accent2"/>
                </a:solidFill>
              </a:rPr>
              <a:t>Right to Trial by Jury</a:t>
            </a:r>
          </a:p>
          <a:p>
            <a:pPr marL="381000" indent="-381000" eaLnBrk="1" hangingPunct="1">
              <a:lnSpc>
                <a:spcPct val="80000"/>
              </a:lnSpc>
              <a:buFontTx/>
              <a:buAutoNum type="arabicPeriod"/>
            </a:pPr>
            <a:r>
              <a:rPr lang="en-US" sz="2400" dirty="0" smtClean="0">
                <a:solidFill>
                  <a:schemeClr val="accent2"/>
                </a:solidFill>
              </a:rPr>
              <a:t>No Cruel &amp; Unusual Punishment</a:t>
            </a:r>
          </a:p>
          <a:p>
            <a:pPr marL="381000" indent="-381000" eaLnBrk="1" hangingPunct="1">
              <a:lnSpc>
                <a:spcPct val="80000"/>
              </a:lnSpc>
              <a:buFontTx/>
              <a:buAutoNum type="arabicPeriod"/>
            </a:pPr>
            <a:r>
              <a:rPr lang="en-US" sz="2400" dirty="0" smtClean="0">
                <a:solidFill>
                  <a:schemeClr val="accent2"/>
                </a:solidFill>
              </a:rPr>
              <a:t>Powers Reserved to People</a:t>
            </a:r>
          </a:p>
          <a:p>
            <a:pPr marL="381000" indent="-381000" eaLnBrk="1" hangingPunct="1">
              <a:lnSpc>
                <a:spcPct val="80000"/>
              </a:lnSpc>
              <a:buFontTx/>
              <a:buAutoNum type="arabicPeriod"/>
            </a:pPr>
            <a:r>
              <a:rPr lang="en-US" sz="2400" dirty="0" smtClean="0">
                <a:solidFill>
                  <a:schemeClr val="accent2"/>
                </a:solidFill>
              </a:rPr>
              <a:t>Powers Reserved to States</a:t>
            </a:r>
          </a:p>
          <a:p>
            <a:pPr marL="381000" indent="-381000" eaLnBrk="1" hangingPunct="1">
              <a:lnSpc>
                <a:spcPct val="80000"/>
              </a:lnSpc>
              <a:buFontTx/>
              <a:buAutoNum type="arabicPeriod"/>
            </a:pPr>
            <a:r>
              <a:rPr lang="en-US" sz="2400" dirty="0" smtClean="0"/>
              <a:t>Limits Suits Between States</a:t>
            </a:r>
          </a:p>
          <a:p>
            <a:pPr marL="381000" indent="-381000" eaLnBrk="1" hangingPunct="1">
              <a:lnSpc>
                <a:spcPct val="80000"/>
              </a:lnSpc>
              <a:buFontTx/>
              <a:buAutoNum type="arabicPeriod"/>
            </a:pPr>
            <a:r>
              <a:rPr lang="en-US" sz="2400" dirty="0" smtClean="0"/>
              <a:t>Election of President &amp; Vice-President</a:t>
            </a:r>
          </a:p>
          <a:p>
            <a:pPr marL="381000" indent="-381000" eaLnBrk="1" hangingPunct="1">
              <a:lnSpc>
                <a:spcPct val="80000"/>
              </a:lnSpc>
              <a:buFontTx/>
              <a:buAutoNum type="arabicPeriod"/>
            </a:pPr>
            <a:r>
              <a:rPr lang="en-US" sz="2400" dirty="0" smtClean="0"/>
              <a:t>Abolition of Slavery</a:t>
            </a:r>
          </a:p>
          <a:p>
            <a:pPr marL="381000" indent="-381000" eaLnBrk="1" hangingPunct="1">
              <a:lnSpc>
                <a:spcPct val="80000"/>
              </a:lnSpc>
            </a:pPr>
            <a:endParaRPr lang="en-US" sz="1800" dirty="0" smtClean="0"/>
          </a:p>
          <a:p>
            <a:pPr marL="381000" indent="-381000" eaLnBrk="1" hangingPunct="1">
              <a:lnSpc>
                <a:spcPct val="80000"/>
              </a:lnSpc>
            </a:pPr>
            <a:endParaRPr lang="en-US" sz="1400" dirty="0" smtClean="0"/>
          </a:p>
          <a:p>
            <a:pPr marL="381000" indent="-381000" eaLnBrk="1" hangingPunct="1">
              <a:lnSpc>
                <a:spcPct val="80000"/>
              </a:lnSpc>
            </a:pPr>
            <a:endParaRPr lang="en-US" sz="1400" dirty="0" smtClean="0"/>
          </a:p>
        </p:txBody>
      </p:sp>
      <p:sp>
        <p:nvSpPr>
          <p:cNvPr id="49155" name="Rectangle 2"/>
          <p:cNvSpPr>
            <a:spLocks noGrp="1" noChangeArrowheads="1"/>
          </p:cNvSpPr>
          <p:nvPr>
            <p:ph type="title"/>
          </p:nvPr>
        </p:nvSpPr>
        <p:spPr>
          <a:xfrm>
            <a:off x="457200" y="228600"/>
            <a:ext cx="8458200" cy="609600"/>
          </a:xfrm>
        </p:spPr>
        <p:txBody>
          <a:bodyPr>
            <a:normAutofit fontScale="90000"/>
          </a:bodyPr>
          <a:lstStyle/>
          <a:p>
            <a:pPr algn="r" eaLnBrk="1" hangingPunct="1"/>
            <a:r>
              <a:rPr lang="en-US" dirty="0" smtClean="0">
                <a:solidFill>
                  <a:schemeClr val="accent1"/>
                </a:solidFill>
                <a:effectLst>
                  <a:outerShdw blurRad="38100" dist="38100" dir="2700000" algn="tl">
                    <a:srgbClr val="000000">
                      <a:alpha val="43137"/>
                    </a:srgbClr>
                  </a:outerShdw>
                </a:effectLst>
              </a:rPr>
              <a:t>Amendments</a:t>
            </a:r>
          </a:p>
        </p:txBody>
      </p:sp>
      <p:sp>
        <p:nvSpPr>
          <p:cNvPr id="49157" name="Rectangle 4"/>
          <p:cNvSpPr>
            <a:spLocks noGrp="1" noChangeArrowheads="1"/>
          </p:cNvSpPr>
          <p:nvPr>
            <p:ph type="body" sz="half" idx="4294967295"/>
          </p:nvPr>
        </p:nvSpPr>
        <p:spPr>
          <a:xfrm>
            <a:off x="4572000" y="1066800"/>
            <a:ext cx="4267200" cy="5791200"/>
          </a:xfrm>
        </p:spPr>
        <p:txBody>
          <a:bodyPr>
            <a:normAutofit/>
          </a:bodyPr>
          <a:lstStyle/>
          <a:p>
            <a:pPr marL="381000" indent="-381000" eaLnBrk="1" hangingPunct="1">
              <a:lnSpc>
                <a:spcPct val="80000"/>
              </a:lnSpc>
              <a:buFontTx/>
              <a:buAutoNum type="arabicPeriod" startAt="14"/>
            </a:pPr>
            <a:r>
              <a:rPr lang="en-US" sz="2400" dirty="0" smtClean="0"/>
              <a:t>Former Slaves’ Rights</a:t>
            </a:r>
          </a:p>
          <a:p>
            <a:pPr marL="381000" indent="-381000" eaLnBrk="1" hangingPunct="1">
              <a:lnSpc>
                <a:spcPct val="80000"/>
              </a:lnSpc>
              <a:buFontTx/>
              <a:buAutoNum type="arabicPeriod" startAt="14"/>
            </a:pPr>
            <a:r>
              <a:rPr lang="en-US" sz="2400" dirty="0" smtClean="0"/>
              <a:t>Right to Vote</a:t>
            </a:r>
          </a:p>
          <a:p>
            <a:pPr marL="381000" indent="-381000" eaLnBrk="1" hangingPunct="1">
              <a:lnSpc>
                <a:spcPct val="80000"/>
              </a:lnSpc>
              <a:buFontTx/>
              <a:buAutoNum type="arabicPeriod" startAt="14"/>
            </a:pPr>
            <a:r>
              <a:rPr lang="en-US" sz="2400" dirty="0" smtClean="0"/>
              <a:t>Allows Income Tax</a:t>
            </a:r>
          </a:p>
          <a:p>
            <a:pPr marL="381000" indent="-381000" eaLnBrk="1" hangingPunct="1">
              <a:lnSpc>
                <a:spcPct val="80000"/>
              </a:lnSpc>
              <a:buFontTx/>
              <a:buAutoNum type="arabicPeriod" startAt="14"/>
            </a:pPr>
            <a:r>
              <a:rPr lang="en-US" sz="2400" dirty="0" smtClean="0"/>
              <a:t>Election of Senators</a:t>
            </a:r>
          </a:p>
          <a:p>
            <a:pPr marL="381000" indent="-381000" eaLnBrk="1" hangingPunct="1">
              <a:lnSpc>
                <a:spcPct val="80000"/>
              </a:lnSpc>
              <a:buFontTx/>
              <a:buAutoNum type="arabicPeriod" startAt="14"/>
            </a:pPr>
            <a:r>
              <a:rPr lang="en-US" sz="2400" dirty="0" smtClean="0"/>
              <a:t>Prohibition</a:t>
            </a:r>
          </a:p>
          <a:p>
            <a:pPr marL="381000" indent="-381000" eaLnBrk="1" hangingPunct="1">
              <a:lnSpc>
                <a:spcPct val="80000"/>
              </a:lnSpc>
              <a:buFontTx/>
              <a:buAutoNum type="arabicPeriod" startAt="14"/>
            </a:pPr>
            <a:r>
              <a:rPr lang="en-US" sz="2400" dirty="0" smtClean="0"/>
              <a:t>Suffrage</a:t>
            </a:r>
          </a:p>
          <a:p>
            <a:pPr marL="381000" indent="-381000" eaLnBrk="1" hangingPunct="1">
              <a:lnSpc>
                <a:spcPct val="80000"/>
              </a:lnSpc>
              <a:buFontTx/>
              <a:buAutoNum type="arabicPeriod" startAt="14"/>
            </a:pPr>
            <a:r>
              <a:rPr lang="en-US" sz="2400" dirty="0" smtClean="0"/>
              <a:t>Lame Duck</a:t>
            </a:r>
          </a:p>
          <a:p>
            <a:pPr marL="381000" indent="-381000" eaLnBrk="1" hangingPunct="1">
              <a:lnSpc>
                <a:spcPct val="80000"/>
              </a:lnSpc>
              <a:buFontTx/>
              <a:buAutoNum type="arabicPeriod" startAt="14"/>
            </a:pPr>
            <a:r>
              <a:rPr lang="en-US" sz="2400" dirty="0" smtClean="0"/>
              <a:t>Repeal of Prohibition</a:t>
            </a:r>
          </a:p>
          <a:p>
            <a:pPr marL="381000" indent="-381000" eaLnBrk="1" hangingPunct="1">
              <a:lnSpc>
                <a:spcPct val="80000"/>
              </a:lnSpc>
              <a:buFontTx/>
              <a:buAutoNum type="arabicPeriod" startAt="14"/>
            </a:pPr>
            <a:r>
              <a:rPr lang="en-US" sz="2400" dirty="0" smtClean="0"/>
              <a:t>Term Limits</a:t>
            </a:r>
          </a:p>
          <a:p>
            <a:pPr marL="381000" indent="-381000" eaLnBrk="1" hangingPunct="1">
              <a:lnSpc>
                <a:spcPct val="80000"/>
              </a:lnSpc>
              <a:buFontTx/>
              <a:buAutoNum type="arabicPeriod" startAt="14"/>
            </a:pPr>
            <a:r>
              <a:rPr lang="en-US" sz="2400" dirty="0" smtClean="0"/>
              <a:t>District of Columbia</a:t>
            </a:r>
          </a:p>
          <a:p>
            <a:pPr marL="381000" indent="-381000" eaLnBrk="1" hangingPunct="1">
              <a:lnSpc>
                <a:spcPct val="80000"/>
              </a:lnSpc>
              <a:buFontTx/>
              <a:buAutoNum type="arabicPeriod" startAt="14"/>
            </a:pPr>
            <a:r>
              <a:rPr lang="en-US" sz="2400" dirty="0" smtClean="0"/>
              <a:t>Abolition of Poll Tax</a:t>
            </a:r>
          </a:p>
          <a:p>
            <a:pPr marL="381000" indent="-381000" eaLnBrk="1" hangingPunct="1">
              <a:lnSpc>
                <a:spcPct val="80000"/>
              </a:lnSpc>
              <a:buFontTx/>
              <a:buAutoNum type="arabicPeriod" startAt="14"/>
            </a:pPr>
            <a:r>
              <a:rPr lang="en-US" sz="2400" dirty="0" smtClean="0"/>
              <a:t>Outlines Presidential Succession</a:t>
            </a:r>
          </a:p>
          <a:p>
            <a:pPr marL="381000" indent="-381000" eaLnBrk="1" hangingPunct="1">
              <a:lnSpc>
                <a:spcPct val="80000"/>
              </a:lnSpc>
              <a:buFontTx/>
              <a:buAutoNum type="arabicPeriod" startAt="14"/>
            </a:pPr>
            <a:r>
              <a:rPr lang="en-US" sz="2400" dirty="0" smtClean="0"/>
              <a:t>Lowers Voting Age</a:t>
            </a:r>
          </a:p>
          <a:p>
            <a:pPr marL="381000" indent="-381000" eaLnBrk="1" hangingPunct="1">
              <a:lnSpc>
                <a:spcPct val="80000"/>
              </a:lnSpc>
              <a:buFontTx/>
              <a:buAutoNum type="arabicPeriod" startAt="14"/>
            </a:pPr>
            <a:r>
              <a:rPr lang="en-US" sz="2400" dirty="0" smtClean="0"/>
              <a:t>Limits Congressional Salaries</a:t>
            </a:r>
          </a:p>
          <a:p>
            <a:pPr marL="381000" indent="-381000" eaLnBrk="1" hangingPunct="1">
              <a:lnSpc>
                <a:spcPct val="80000"/>
              </a:lnSpc>
            </a:pPr>
            <a:endParaRPr lang="en-US"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95400"/>
            <a:ext cx="8763000" cy="5029200"/>
          </a:xfrm>
        </p:spPr>
        <p:txBody>
          <a:bodyPr>
            <a:normAutofit fontScale="62500" lnSpcReduction="20000"/>
          </a:bodyPr>
          <a:lstStyle/>
          <a:p>
            <a:r>
              <a:rPr lang="en-US" sz="2800" dirty="0" smtClean="0"/>
              <a:t>Popular Sovereignty: People are the source of the government’s power</a:t>
            </a:r>
          </a:p>
          <a:p>
            <a:endParaRPr lang="en-US" sz="2800" dirty="0" smtClean="0"/>
          </a:p>
          <a:p>
            <a:r>
              <a:rPr lang="en-US" sz="2800" dirty="0" smtClean="0"/>
              <a:t>Republicanism: People elect their political representatives</a:t>
            </a:r>
          </a:p>
          <a:p>
            <a:endParaRPr lang="en-US" sz="2800" dirty="0" smtClean="0"/>
          </a:p>
          <a:p>
            <a:r>
              <a:rPr lang="en-US" sz="2800" dirty="0" smtClean="0"/>
              <a:t>Limited Government: The Constitution limits the actions of government by specifically listing powers it does and does not have</a:t>
            </a:r>
          </a:p>
          <a:p>
            <a:endParaRPr lang="en-US" sz="2800" dirty="0" smtClean="0"/>
          </a:p>
          <a:p>
            <a:r>
              <a:rPr lang="en-US" sz="2800" dirty="0" smtClean="0"/>
              <a:t>Federalism: In this government system, power is divided between national and state governments</a:t>
            </a:r>
          </a:p>
          <a:p>
            <a:endParaRPr lang="en-US" sz="2800" dirty="0" smtClean="0"/>
          </a:p>
          <a:p>
            <a:r>
              <a:rPr lang="en-US" sz="2800" dirty="0" smtClean="0"/>
              <a:t>Separation of Powers: </a:t>
            </a:r>
            <a:r>
              <a:rPr lang="en-US" sz="2900" dirty="0" smtClean="0"/>
              <a:t>Each of the three branches of government has its own responsibilities</a:t>
            </a:r>
          </a:p>
          <a:p>
            <a:r>
              <a:rPr lang="en-US" sz="2800" dirty="0" smtClean="0"/>
              <a:t> </a:t>
            </a:r>
          </a:p>
          <a:p>
            <a:r>
              <a:rPr lang="en-US" sz="2800" dirty="0" smtClean="0"/>
              <a:t>Checks and Balances: </a:t>
            </a:r>
            <a:r>
              <a:rPr lang="en-US" sz="2900" dirty="0" smtClean="0"/>
              <a:t>Each branch of government holds some control over the other two branches</a:t>
            </a:r>
          </a:p>
          <a:p>
            <a:endParaRPr lang="en-US" sz="2800" dirty="0" smtClean="0"/>
          </a:p>
          <a:p>
            <a:r>
              <a:rPr lang="en-US" sz="2800" dirty="0" smtClean="0"/>
              <a:t>Individual Rights: </a:t>
            </a:r>
            <a:r>
              <a:rPr lang="en-US" sz="2900" dirty="0" smtClean="0"/>
              <a:t>Basic liberties and rights of all citizens are guaranteed in the Bill of Rights</a:t>
            </a:r>
          </a:p>
          <a:p>
            <a:endParaRPr lang="en-US" sz="3200" dirty="0" smtClean="0"/>
          </a:p>
          <a:p>
            <a:endParaRPr lang="en-US" dirty="0"/>
          </a:p>
        </p:txBody>
      </p:sp>
      <p:sp>
        <p:nvSpPr>
          <p:cNvPr id="3" name="Title 2"/>
          <p:cNvSpPr>
            <a:spLocks noGrp="1"/>
          </p:cNvSpPr>
          <p:nvPr>
            <p:ph type="title"/>
          </p:nvPr>
        </p:nvSpPr>
        <p:spPr/>
        <p:txBody>
          <a:bodyPr/>
          <a:lstStyle/>
          <a:p>
            <a:r>
              <a:rPr lang="en-US" dirty="0" smtClean="0"/>
              <a:t>Vocabulary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14672"/>
          </a:xfrm>
        </p:spPr>
        <p:txBody>
          <a:bodyPr>
            <a:normAutofit lnSpcReduction="10000"/>
          </a:bodyPr>
          <a:lstStyle/>
          <a:p>
            <a:r>
              <a:rPr lang="en-US" dirty="0" smtClean="0"/>
              <a:t>Enumerated Powers: Powers that are specifically spelled out in the Constitution for each branch of government.</a:t>
            </a:r>
          </a:p>
          <a:p>
            <a:pPr>
              <a:buNone/>
            </a:pPr>
            <a:endParaRPr lang="en-US" dirty="0" smtClean="0"/>
          </a:p>
          <a:p>
            <a:r>
              <a:rPr lang="en-US" dirty="0" smtClean="0"/>
              <a:t>Concurrent Powers: Powers that are held by both the federal government and the state </a:t>
            </a:r>
          </a:p>
          <a:p>
            <a:pPr>
              <a:buNone/>
            </a:pPr>
            <a:r>
              <a:rPr lang="en-US" dirty="0" smtClean="0"/>
              <a:t>	governments.</a:t>
            </a:r>
          </a:p>
          <a:p>
            <a:pPr>
              <a:buNone/>
            </a:pPr>
            <a:endParaRPr lang="en-US" dirty="0" smtClean="0"/>
          </a:p>
          <a:p>
            <a:r>
              <a:rPr lang="en-US" dirty="0" smtClean="0"/>
              <a:t>Reserved Powers: </a:t>
            </a:r>
            <a:r>
              <a:rPr lang="en-US" dirty="0" smtClean="0"/>
              <a:t>a political </a:t>
            </a:r>
            <a:r>
              <a:rPr lang="en-US" b="1" dirty="0" smtClean="0"/>
              <a:t>power</a:t>
            </a:r>
            <a:r>
              <a:rPr lang="en-US" dirty="0" smtClean="0"/>
              <a:t> that a constitution reserves exclusively to the jurisdiction of a particular political authority.</a:t>
            </a:r>
            <a:endParaRPr lang="en-US" dirty="0"/>
          </a:p>
        </p:txBody>
      </p:sp>
      <p:sp>
        <p:nvSpPr>
          <p:cNvPr id="3" name="Title 2"/>
          <p:cNvSpPr>
            <a:spLocks noGrp="1"/>
          </p:cNvSpPr>
          <p:nvPr>
            <p:ph type="title"/>
          </p:nvPr>
        </p:nvSpPr>
        <p:spPr/>
        <p:txBody>
          <a:bodyPr>
            <a:normAutofit/>
          </a:bodyPr>
          <a:lstStyle/>
          <a:p>
            <a:r>
              <a:rPr lang="en-US" dirty="0" smtClean="0"/>
              <a:t>Vocabulary continued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ChangeArrowheads="1"/>
          </p:cNvSpPr>
          <p:nvPr/>
        </p:nvSpPr>
        <p:spPr bwMode="auto">
          <a:xfrm>
            <a:off x="5029200" y="3048000"/>
            <a:ext cx="3581400" cy="3200400"/>
          </a:xfrm>
          <a:prstGeom prst="rect">
            <a:avLst/>
          </a:prstGeom>
          <a:solidFill>
            <a:schemeClr val="bg1"/>
          </a:solidFill>
          <a:ln w="9525">
            <a:noFill/>
            <a:miter lim="800000"/>
            <a:headEnd/>
            <a:tailEnd/>
          </a:ln>
        </p:spPr>
        <p:txBody>
          <a:bodyPr wrap="none" anchor="ctr"/>
          <a:lstStyle/>
          <a:p>
            <a:endParaRPr lang="en-US"/>
          </a:p>
        </p:txBody>
      </p:sp>
      <p:sp>
        <p:nvSpPr>
          <p:cNvPr id="20483" name="Rectangle 2"/>
          <p:cNvSpPr>
            <a:spLocks noGrp="1" noChangeArrowheads="1"/>
          </p:cNvSpPr>
          <p:nvPr>
            <p:ph type="title"/>
          </p:nvPr>
        </p:nvSpPr>
        <p:spPr>
          <a:xfrm>
            <a:off x="533400" y="685800"/>
            <a:ext cx="8077200" cy="731838"/>
          </a:xfrm>
        </p:spPr>
        <p:txBody>
          <a:bodyPr>
            <a:normAutofit fontScale="90000"/>
          </a:bodyPr>
          <a:lstStyle/>
          <a:p>
            <a:pPr eaLnBrk="1" hangingPunct="1"/>
            <a:r>
              <a:rPr lang="en-US" dirty="0" smtClean="0"/>
              <a:t>Constitution: Ideas it is based on.</a:t>
            </a:r>
            <a:endParaRPr lang="en-US" dirty="0" smtClean="0"/>
          </a:p>
        </p:txBody>
      </p:sp>
      <p:sp>
        <p:nvSpPr>
          <p:cNvPr id="20484" name="Rectangle 3"/>
          <p:cNvSpPr>
            <a:spLocks noGrp="1" noChangeArrowheads="1"/>
          </p:cNvSpPr>
          <p:nvPr>
            <p:ph type="body" sz="half" idx="1"/>
          </p:nvPr>
        </p:nvSpPr>
        <p:spPr>
          <a:xfrm>
            <a:off x="1279525" y="1600200"/>
            <a:ext cx="4965700" cy="4525963"/>
          </a:xfrm>
        </p:spPr>
        <p:txBody>
          <a:bodyPr/>
          <a:lstStyle/>
          <a:p>
            <a:pPr eaLnBrk="1" hangingPunct="1">
              <a:buFontTx/>
              <a:buNone/>
            </a:pPr>
            <a:r>
              <a:rPr lang="en-US" sz="2400" u="sng" dirty="0" smtClean="0"/>
              <a:t>Based on:</a:t>
            </a:r>
          </a:p>
          <a:p>
            <a:pPr eaLnBrk="1" hangingPunct="1"/>
            <a:r>
              <a:rPr lang="en-US" sz="2400" dirty="0" smtClean="0"/>
              <a:t>Magna </a:t>
            </a:r>
            <a:r>
              <a:rPr lang="en-US" sz="2400" dirty="0" err="1" smtClean="0"/>
              <a:t>Carta</a:t>
            </a:r>
            <a:r>
              <a:rPr lang="en-US" sz="2400" dirty="0" smtClean="0"/>
              <a:t> (1215)</a:t>
            </a:r>
          </a:p>
          <a:p>
            <a:pPr eaLnBrk="1" hangingPunct="1"/>
            <a:r>
              <a:rPr lang="en-US" sz="2400" dirty="0" smtClean="0"/>
              <a:t>English Bill of Rights (1689)</a:t>
            </a:r>
          </a:p>
          <a:p>
            <a:pPr eaLnBrk="1" hangingPunct="1"/>
            <a:r>
              <a:rPr lang="en-US" sz="2400" dirty="0" smtClean="0"/>
              <a:t>Enlightenment (1700s)</a:t>
            </a:r>
          </a:p>
          <a:p>
            <a:pPr marL="365760" lvl="1" indent="-256032">
              <a:spcBef>
                <a:spcPts val="400"/>
              </a:spcBef>
              <a:buSzPct val="68000"/>
              <a:buFont typeface="Wingdings 3"/>
              <a:buChar char=""/>
            </a:pPr>
            <a:r>
              <a:rPr lang="en-US" sz="2800" dirty="0" smtClean="0">
                <a:solidFill>
                  <a:srgbClr val="FF0000"/>
                </a:solidFill>
              </a:rPr>
              <a:t>John Locke (1690)</a:t>
            </a:r>
          </a:p>
          <a:p>
            <a:pPr lvl="1"/>
            <a:r>
              <a:rPr lang="en-US" sz="2000" i="1" dirty="0" smtClean="0"/>
              <a:t>Two </a:t>
            </a:r>
            <a:r>
              <a:rPr lang="en-US" sz="2000" i="1" dirty="0" smtClean="0"/>
              <a:t>Treatises of Civil Government</a:t>
            </a:r>
            <a:r>
              <a:rPr lang="en-US" sz="2000" dirty="0" smtClean="0"/>
              <a:t> </a:t>
            </a:r>
          </a:p>
          <a:p>
            <a:pPr marL="365760" lvl="1" indent="-256032">
              <a:spcBef>
                <a:spcPts val="400"/>
              </a:spcBef>
              <a:buSzPct val="68000"/>
              <a:buFont typeface="Wingdings 3"/>
              <a:buChar char=""/>
            </a:pPr>
            <a:r>
              <a:rPr lang="en-US" sz="2800" dirty="0" smtClean="0">
                <a:solidFill>
                  <a:srgbClr val="FF0000"/>
                </a:solidFill>
              </a:rPr>
              <a:t>Baron de Montesquieu</a:t>
            </a:r>
          </a:p>
          <a:p>
            <a:pPr eaLnBrk="1" hangingPunct="1"/>
            <a:r>
              <a:rPr lang="en-US" sz="2400" i="1" dirty="0" smtClean="0"/>
              <a:t>The </a:t>
            </a:r>
            <a:r>
              <a:rPr lang="en-US" sz="2400" i="1" dirty="0" smtClean="0"/>
              <a:t>Spirit of Laws</a:t>
            </a:r>
            <a:r>
              <a:rPr lang="en-US" sz="2400" dirty="0" smtClean="0"/>
              <a:t> (1748)</a:t>
            </a:r>
          </a:p>
          <a:p>
            <a:pPr eaLnBrk="1" hangingPunct="1"/>
            <a:endParaRPr lang="en-US"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ChangeArrowheads="1"/>
          </p:cNvSpPr>
          <p:nvPr/>
        </p:nvSpPr>
        <p:spPr bwMode="auto">
          <a:xfrm>
            <a:off x="4953000" y="2971800"/>
            <a:ext cx="3581400" cy="3200400"/>
          </a:xfrm>
          <a:prstGeom prst="rect">
            <a:avLst/>
          </a:prstGeom>
          <a:solidFill>
            <a:schemeClr val="bg1"/>
          </a:solidFill>
          <a:ln w="9525">
            <a:noFill/>
            <a:miter lim="800000"/>
            <a:headEnd/>
            <a:tailEnd/>
          </a:ln>
        </p:spPr>
        <p:txBody>
          <a:bodyPr wrap="none" anchor="ctr"/>
          <a:lstStyle/>
          <a:p>
            <a:endParaRPr lang="en-US"/>
          </a:p>
        </p:txBody>
      </p:sp>
      <p:sp>
        <p:nvSpPr>
          <p:cNvPr id="21509" name="Rectangle 4"/>
          <p:cNvSpPr>
            <a:spLocks noGrp="1" noChangeArrowheads="1"/>
          </p:cNvSpPr>
          <p:nvPr>
            <p:ph idx="1"/>
          </p:nvPr>
        </p:nvSpPr>
        <p:spPr>
          <a:xfrm>
            <a:off x="152400" y="1752600"/>
            <a:ext cx="8763000" cy="4254691"/>
          </a:xfrm>
        </p:spPr>
        <p:txBody>
          <a:bodyPr>
            <a:normAutofit lnSpcReduction="10000"/>
          </a:bodyPr>
          <a:lstStyle/>
          <a:p>
            <a:pPr eaLnBrk="1" hangingPunct="1">
              <a:lnSpc>
                <a:spcPct val="90000"/>
              </a:lnSpc>
              <a:buFontTx/>
              <a:buNone/>
            </a:pPr>
            <a:r>
              <a:rPr lang="en-US" sz="2400" b="1" u="sng" dirty="0" smtClean="0">
                <a:solidFill>
                  <a:srgbClr val="FF0000"/>
                </a:solidFill>
                <a:effectLst>
                  <a:outerShdw blurRad="38100" dist="38100" dir="2700000" algn="tl">
                    <a:srgbClr val="000000">
                      <a:alpha val="43137"/>
                    </a:srgbClr>
                  </a:outerShdw>
                </a:effectLst>
              </a:rPr>
              <a:t>Parts</a:t>
            </a:r>
          </a:p>
          <a:p>
            <a:pPr eaLnBrk="1" hangingPunct="1">
              <a:lnSpc>
                <a:spcPct val="90000"/>
              </a:lnSpc>
            </a:pPr>
            <a:r>
              <a:rPr lang="en-US" sz="2400" dirty="0" smtClean="0"/>
              <a:t>Preamble: Introduction</a:t>
            </a:r>
          </a:p>
          <a:p>
            <a:pPr eaLnBrk="1" hangingPunct="1">
              <a:lnSpc>
                <a:spcPct val="90000"/>
              </a:lnSpc>
            </a:pPr>
            <a:r>
              <a:rPr lang="en-US" sz="2400" dirty="0" smtClean="0"/>
              <a:t>Articles</a:t>
            </a:r>
          </a:p>
          <a:p>
            <a:pPr lvl="1" eaLnBrk="1" hangingPunct="1">
              <a:lnSpc>
                <a:spcPct val="90000"/>
              </a:lnSpc>
            </a:pPr>
            <a:r>
              <a:rPr lang="en-US" sz="2400" dirty="0" smtClean="0"/>
              <a:t>I:    Legislative Branch</a:t>
            </a:r>
          </a:p>
          <a:p>
            <a:pPr lvl="1" eaLnBrk="1" hangingPunct="1">
              <a:lnSpc>
                <a:spcPct val="90000"/>
              </a:lnSpc>
            </a:pPr>
            <a:r>
              <a:rPr lang="en-US" sz="2400" dirty="0" smtClean="0"/>
              <a:t>II:   Executive Branch</a:t>
            </a:r>
          </a:p>
          <a:p>
            <a:pPr lvl="1" eaLnBrk="1" hangingPunct="1">
              <a:lnSpc>
                <a:spcPct val="90000"/>
              </a:lnSpc>
            </a:pPr>
            <a:r>
              <a:rPr lang="en-US" sz="2400" dirty="0" smtClean="0"/>
              <a:t>III:  Judicial Branch</a:t>
            </a:r>
          </a:p>
          <a:p>
            <a:pPr lvl="1" eaLnBrk="1" hangingPunct="1">
              <a:lnSpc>
                <a:spcPct val="90000"/>
              </a:lnSpc>
            </a:pPr>
            <a:r>
              <a:rPr lang="en-US" sz="2400" dirty="0" smtClean="0"/>
              <a:t>IV:  Relations among States</a:t>
            </a:r>
          </a:p>
          <a:p>
            <a:pPr lvl="1" eaLnBrk="1" hangingPunct="1">
              <a:lnSpc>
                <a:spcPct val="90000"/>
              </a:lnSpc>
            </a:pPr>
            <a:r>
              <a:rPr lang="en-US" sz="2400" dirty="0" smtClean="0"/>
              <a:t>V:   Amendment Process</a:t>
            </a:r>
          </a:p>
          <a:p>
            <a:pPr lvl="1" eaLnBrk="1" hangingPunct="1">
              <a:lnSpc>
                <a:spcPct val="90000"/>
              </a:lnSpc>
            </a:pPr>
            <a:r>
              <a:rPr lang="en-US" sz="2400" dirty="0" smtClean="0"/>
              <a:t>VI:  National Supremacy</a:t>
            </a:r>
          </a:p>
          <a:p>
            <a:pPr lvl="1" eaLnBrk="1" hangingPunct="1">
              <a:lnSpc>
                <a:spcPct val="90000"/>
              </a:lnSpc>
            </a:pPr>
            <a:r>
              <a:rPr lang="en-US" sz="2400" dirty="0" smtClean="0"/>
              <a:t>VII: Ratification</a:t>
            </a:r>
          </a:p>
          <a:p>
            <a:pPr eaLnBrk="1" hangingPunct="1">
              <a:lnSpc>
                <a:spcPct val="90000"/>
              </a:lnSpc>
            </a:pPr>
            <a:r>
              <a:rPr lang="en-US" sz="2400" dirty="0" smtClean="0"/>
              <a:t>Sections</a:t>
            </a:r>
          </a:p>
          <a:p>
            <a:pPr eaLnBrk="1" hangingPunct="1">
              <a:lnSpc>
                <a:spcPct val="90000"/>
              </a:lnSpc>
            </a:pPr>
            <a:r>
              <a:rPr lang="en-US" sz="2400" dirty="0" smtClean="0"/>
              <a:t>Amendments</a:t>
            </a:r>
          </a:p>
          <a:p>
            <a:pPr eaLnBrk="1" hangingPunct="1">
              <a:lnSpc>
                <a:spcPct val="90000"/>
              </a:lnSpc>
            </a:pPr>
            <a:endParaRPr lang="en-US" sz="2000" dirty="0" smtClean="0"/>
          </a:p>
        </p:txBody>
      </p:sp>
      <p:sp>
        <p:nvSpPr>
          <p:cNvPr id="21508" name="Rectangle 3"/>
          <p:cNvSpPr>
            <a:spLocks noGrp="1" noChangeArrowheads="1"/>
          </p:cNvSpPr>
          <p:nvPr>
            <p:ph type="title"/>
          </p:nvPr>
        </p:nvSpPr>
        <p:spPr/>
        <p:txBody>
          <a:bodyPr>
            <a:noAutofit/>
          </a:bodyPr>
          <a:lstStyle/>
          <a:p>
            <a:pPr algn="ctr" eaLnBrk="1" hangingPunct="1"/>
            <a:r>
              <a:rPr lang="en-US" sz="3200" dirty="0" smtClean="0"/>
              <a:t>Constitution: Principles the parts of the Constitution apply to the branches of government.</a:t>
            </a:r>
            <a:endParaRPr lang="en-US" sz="3200" dirty="0" smtClean="0"/>
          </a:p>
        </p:txBody>
      </p:sp>
      <p:sp>
        <p:nvSpPr>
          <p:cNvPr id="21510" name="Rectangle 5"/>
          <p:cNvSpPr>
            <a:spLocks noGrp="1" noChangeArrowheads="1"/>
          </p:cNvSpPr>
          <p:nvPr>
            <p:ph sz="half" idx="4294967295"/>
          </p:nvPr>
        </p:nvSpPr>
        <p:spPr>
          <a:xfrm>
            <a:off x="4876800" y="1905000"/>
            <a:ext cx="4267200" cy="4373563"/>
          </a:xfrm>
        </p:spPr>
        <p:txBody>
          <a:bodyPr/>
          <a:lstStyle/>
          <a:p>
            <a:pPr eaLnBrk="1" hangingPunct="1">
              <a:buFontTx/>
              <a:buNone/>
            </a:pPr>
            <a:r>
              <a:rPr lang="en-US" sz="2400" b="1" u="sng" dirty="0" smtClean="0">
                <a:solidFill>
                  <a:srgbClr val="FF0000"/>
                </a:solidFill>
                <a:effectLst>
                  <a:outerShdw blurRad="38100" dist="38100" dir="2700000" algn="tl">
                    <a:srgbClr val="000000">
                      <a:alpha val="43137"/>
                    </a:srgbClr>
                  </a:outerShdw>
                </a:effectLst>
              </a:rPr>
              <a:t>Principles</a:t>
            </a:r>
          </a:p>
          <a:p>
            <a:pPr eaLnBrk="1" hangingPunct="1"/>
            <a:r>
              <a:rPr lang="en-US" sz="2400" dirty="0" smtClean="0"/>
              <a:t>Popular Sovereignty</a:t>
            </a:r>
          </a:p>
          <a:p>
            <a:pPr eaLnBrk="1" hangingPunct="1"/>
            <a:r>
              <a:rPr lang="en-US" sz="2400" dirty="0" smtClean="0"/>
              <a:t>Republicanism</a:t>
            </a:r>
          </a:p>
          <a:p>
            <a:pPr eaLnBrk="1" hangingPunct="1"/>
            <a:r>
              <a:rPr lang="en-US" sz="2400" dirty="0" smtClean="0"/>
              <a:t>Limited Government</a:t>
            </a:r>
          </a:p>
          <a:p>
            <a:pPr eaLnBrk="1" hangingPunct="1"/>
            <a:r>
              <a:rPr lang="en-US" sz="2400" dirty="0" smtClean="0"/>
              <a:t>Federalism</a:t>
            </a:r>
          </a:p>
          <a:p>
            <a:pPr eaLnBrk="1" hangingPunct="1"/>
            <a:r>
              <a:rPr lang="en-US" sz="2400" dirty="0" smtClean="0"/>
              <a:t>Separation of Powers</a:t>
            </a:r>
          </a:p>
          <a:p>
            <a:pPr eaLnBrk="1" hangingPunct="1"/>
            <a:r>
              <a:rPr lang="en-US" sz="2400" dirty="0" smtClean="0"/>
              <a:t>Checks and Balances</a:t>
            </a:r>
          </a:p>
          <a:p>
            <a:pPr eaLnBrk="1" hangingPunct="1"/>
            <a:r>
              <a:rPr lang="en-US" sz="2400" dirty="0" smtClean="0"/>
              <a:t>Individual Rights </a:t>
            </a:r>
          </a:p>
          <a:p>
            <a:pPr eaLnBrk="1" hangingPunct="1"/>
            <a:endParaRPr 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ChangeArrowheads="1"/>
          </p:cNvSpPr>
          <p:nvPr/>
        </p:nvSpPr>
        <p:spPr bwMode="auto">
          <a:xfrm>
            <a:off x="5029200" y="3048000"/>
            <a:ext cx="3581400" cy="3200400"/>
          </a:xfrm>
          <a:prstGeom prst="rect">
            <a:avLst/>
          </a:prstGeom>
          <a:solidFill>
            <a:schemeClr val="bg1"/>
          </a:solidFill>
          <a:ln w="9525">
            <a:noFill/>
            <a:miter lim="800000"/>
            <a:headEnd/>
            <a:tailEnd/>
          </a:ln>
        </p:spPr>
        <p:txBody>
          <a:bodyPr wrap="none" anchor="ctr"/>
          <a:lstStyle/>
          <a:p>
            <a:endParaRPr lang="en-US"/>
          </a:p>
        </p:txBody>
      </p:sp>
      <p:sp>
        <p:nvSpPr>
          <p:cNvPr id="22531" name="Rectangle 2"/>
          <p:cNvSpPr>
            <a:spLocks noGrp="1" noChangeArrowheads="1"/>
          </p:cNvSpPr>
          <p:nvPr>
            <p:ph type="title"/>
          </p:nvPr>
        </p:nvSpPr>
        <p:spPr>
          <a:xfrm>
            <a:off x="762000" y="457200"/>
            <a:ext cx="7604125" cy="960438"/>
          </a:xfrm>
        </p:spPr>
        <p:txBody>
          <a:bodyPr>
            <a:normAutofit fontScale="90000"/>
          </a:bodyPr>
          <a:lstStyle/>
          <a:p>
            <a:pPr algn="ctr" eaLnBrk="1" hangingPunct="1"/>
            <a:r>
              <a:rPr lang="en-US" dirty="0" smtClean="0"/>
              <a:t>Preamble: introduction to the Constitution</a:t>
            </a:r>
            <a:endParaRPr lang="en-US" dirty="0" smtClean="0"/>
          </a:p>
        </p:txBody>
      </p:sp>
      <p:sp>
        <p:nvSpPr>
          <p:cNvPr id="22532" name="Rectangle 3"/>
          <p:cNvSpPr>
            <a:spLocks noGrp="1" noChangeArrowheads="1"/>
          </p:cNvSpPr>
          <p:nvPr>
            <p:ph type="body" sz="half" idx="1"/>
          </p:nvPr>
        </p:nvSpPr>
        <p:spPr>
          <a:xfrm>
            <a:off x="762000" y="1676400"/>
            <a:ext cx="7543799" cy="4449763"/>
          </a:xfrm>
        </p:spPr>
        <p:txBody>
          <a:bodyPr>
            <a:normAutofit/>
          </a:bodyPr>
          <a:lstStyle/>
          <a:p>
            <a:pPr eaLnBrk="1" hangingPunct="1">
              <a:buFontTx/>
              <a:buNone/>
            </a:pPr>
            <a:r>
              <a:rPr lang="en-US" sz="2800" dirty="0" smtClean="0"/>
              <a:t>	We the People of the United States, in Order to form a more perfect Union, establish Justice, insure domestic Tranquility, provide for the common defense, promote the general Welfare, and secure the Blessings of Liberty to ourselves and our Posterity, do ordain and establish this Constitution for the United States of America. </a:t>
            </a:r>
          </a:p>
        </p:txBody>
      </p:sp>
      <p:pic>
        <p:nvPicPr>
          <p:cNvPr id="22533" name="Picture 4" descr="constitution"/>
          <p:cNvPicPr>
            <a:picLocks noGrp="1" noChangeAspect="1" noChangeArrowheads="1"/>
          </p:cNvPicPr>
          <p:nvPr>
            <p:ph sz="half" idx="2"/>
          </p:nvPr>
        </p:nvPicPr>
        <p:blipFill>
          <a:blip r:embed="rId2" cstate="print"/>
          <a:srcRect/>
          <a:stretch>
            <a:fillRect/>
          </a:stretch>
        </p:blipFill>
        <p:spPr>
          <a:xfrm>
            <a:off x="5715000" y="4876800"/>
            <a:ext cx="3238500" cy="1981200"/>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6"/>
          <p:cNvSpPr>
            <a:spLocks noChangeArrowheads="1"/>
          </p:cNvSpPr>
          <p:nvPr/>
        </p:nvSpPr>
        <p:spPr bwMode="auto">
          <a:xfrm>
            <a:off x="5029200" y="3048000"/>
            <a:ext cx="3581400" cy="3200400"/>
          </a:xfrm>
          <a:prstGeom prst="rect">
            <a:avLst/>
          </a:prstGeom>
          <a:solidFill>
            <a:schemeClr val="bg1"/>
          </a:solidFill>
          <a:ln w="9525">
            <a:noFill/>
            <a:miter lim="800000"/>
            <a:headEnd/>
            <a:tailEnd/>
          </a:ln>
        </p:spPr>
        <p:txBody>
          <a:bodyPr wrap="none" anchor="ctr"/>
          <a:lstStyle/>
          <a:p>
            <a:endParaRPr lang="en-US"/>
          </a:p>
        </p:txBody>
      </p:sp>
      <p:sp>
        <p:nvSpPr>
          <p:cNvPr id="41988" name="Rectangle 3"/>
          <p:cNvSpPr>
            <a:spLocks noGrp="1" noChangeArrowheads="1"/>
          </p:cNvSpPr>
          <p:nvPr>
            <p:ph idx="1"/>
          </p:nvPr>
        </p:nvSpPr>
        <p:spPr>
          <a:xfrm>
            <a:off x="457200" y="1481329"/>
            <a:ext cx="8229600" cy="4005072"/>
          </a:xfrm>
        </p:spPr>
        <p:txBody>
          <a:bodyPr>
            <a:normAutofit/>
          </a:bodyPr>
          <a:lstStyle/>
          <a:p>
            <a:pPr eaLnBrk="1" hangingPunct="1">
              <a:buFontTx/>
              <a:buNone/>
            </a:pPr>
            <a:r>
              <a:rPr lang="en-US" sz="2800" dirty="0" smtClean="0"/>
              <a:t>Senate</a:t>
            </a:r>
          </a:p>
          <a:p>
            <a:pPr eaLnBrk="1" hangingPunct="1"/>
            <a:r>
              <a:rPr lang="en-US" sz="2800" dirty="0" smtClean="0"/>
              <a:t>100 Senators</a:t>
            </a:r>
          </a:p>
          <a:p>
            <a:pPr eaLnBrk="1" hangingPunct="1"/>
            <a:r>
              <a:rPr lang="en-US" sz="2800" dirty="0" smtClean="0"/>
              <a:t>Represent state</a:t>
            </a:r>
          </a:p>
          <a:p>
            <a:pPr eaLnBrk="1" hangingPunct="1"/>
            <a:r>
              <a:rPr lang="en-US" sz="2800" dirty="0" smtClean="0"/>
              <a:t>30 yrs. Old</a:t>
            </a:r>
          </a:p>
          <a:p>
            <a:pPr eaLnBrk="1" hangingPunct="1"/>
            <a:r>
              <a:rPr lang="en-US" sz="2800" dirty="0" smtClean="0"/>
              <a:t>6 yr. term</a:t>
            </a:r>
          </a:p>
          <a:p>
            <a:pPr eaLnBrk="1" hangingPunct="1"/>
            <a:r>
              <a:rPr lang="en-US" sz="2800" dirty="0" smtClean="0"/>
              <a:t>Approves treaties</a:t>
            </a:r>
          </a:p>
          <a:p>
            <a:pPr eaLnBrk="1" hangingPunct="1"/>
            <a:r>
              <a:rPr lang="en-US" sz="2800" dirty="0" smtClean="0"/>
              <a:t>Confirms nominations</a:t>
            </a:r>
          </a:p>
          <a:p>
            <a:pPr eaLnBrk="1" hangingPunct="1"/>
            <a:r>
              <a:rPr lang="en-US" sz="2800" dirty="0" smtClean="0"/>
              <a:t>Passes legislation</a:t>
            </a:r>
          </a:p>
        </p:txBody>
      </p:sp>
      <p:sp>
        <p:nvSpPr>
          <p:cNvPr id="41987" name="Rectangle 2"/>
          <p:cNvSpPr>
            <a:spLocks noGrp="1" noChangeArrowheads="1"/>
          </p:cNvSpPr>
          <p:nvPr>
            <p:ph type="title"/>
          </p:nvPr>
        </p:nvSpPr>
        <p:spPr/>
        <p:txBody>
          <a:bodyPr/>
          <a:lstStyle/>
          <a:p>
            <a:pPr eaLnBrk="1" hangingPunct="1"/>
            <a:r>
              <a:rPr lang="en-US" smtClean="0">
                <a:hlinkClick r:id="rId2"/>
              </a:rPr>
              <a:t>Legislative Branch</a:t>
            </a:r>
            <a:endParaRPr lang="en-US" smtClean="0"/>
          </a:p>
        </p:txBody>
      </p:sp>
      <p:sp>
        <p:nvSpPr>
          <p:cNvPr id="41989" name="Rectangle 4"/>
          <p:cNvSpPr>
            <a:spLocks noGrp="1" noChangeArrowheads="1"/>
          </p:cNvSpPr>
          <p:nvPr>
            <p:ph type="body" sz="half" idx="4294967295"/>
          </p:nvPr>
        </p:nvSpPr>
        <p:spPr>
          <a:xfrm>
            <a:off x="4800600" y="1600200"/>
            <a:ext cx="4343400" cy="5257800"/>
          </a:xfrm>
        </p:spPr>
        <p:txBody>
          <a:bodyPr>
            <a:normAutofit/>
          </a:bodyPr>
          <a:lstStyle/>
          <a:p>
            <a:pPr eaLnBrk="1" hangingPunct="1">
              <a:buFontTx/>
              <a:buNone/>
            </a:pPr>
            <a:r>
              <a:rPr lang="en-US" sz="2800" dirty="0" smtClean="0"/>
              <a:t>House</a:t>
            </a:r>
          </a:p>
          <a:p>
            <a:pPr eaLnBrk="1" hangingPunct="1"/>
            <a:r>
              <a:rPr lang="en-US" sz="2800" dirty="0" smtClean="0"/>
              <a:t>435 Representatives</a:t>
            </a:r>
          </a:p>
          <a:p>
            <a:pPr eaLnBrk="1" hangingPunct="1"/>
            <a:r>
              <a:rPr lang="en-US" sz="2800" dirty="0" smtClean="0"/>
              <a:t>Represent district</a:t>
            </a:r>
          </a:p>
          <a:p>
            <a:pPr eaLnBrk="1" hangingPunct="1"/>
            <a:r>
              <a:rPr lang="en-US" sz="2800" dirty="0" smtClean="0"/>
              <a:t>25 yrs. Old</a:t>
            </a:r>
          </a:p>
          <a:p>
            <a:pPr eaLnBrk="1" hangingPunct="1"/>
            <a:r>
              <a:rPr lang="en-US" sz="2800" dirty="0" smtClean="0"/>
              <a:t>2 yr. term</a:t>
            </a:r>
          </a:p>
          <a:p>
            <a:pPr eaLnBrk="1" hangingPunct="1"/>
            <a:r>
              <a:rPr lang="en-US" sz="2800" dirty="0" smtClean="0"/>
              <a:t>Originates revenue bills</a:t>
            </a:r>
          </a:p>
          <a:p>
            <a:pPr eaLnBrk="1" hangingPunct="1"/>
            <a:r>
              <a:rPr lang="en-US" sz="2800" dirty="0" smtClean="0"/>
              <a:t>Impeach federal officials</a:t>
            </a:r>
          </a:p>
          <a:p>
            <a:pPr eaLnBrk="1" hangingPunct="1"/>
            <a:r>
              <a:rPr lang="en-US" sz="2800" dirty="0" smtClean="0"/>
              <a:t>Passes legislation</a:t>
            </a:r>
          </a:p>
        </p:txBody>
      </p:sp>
      <p:sp>
        <p:nvSpPr>
          <p:cNvPr id="6" name="TextBox 5"/>
          <p:cNvSpPr txBox="1"/>
          <p:nvPr/>
        </p:nvSpPr>
        <p:spPr>
          <a:xfrm>
            <a:off x="609600" y="5715000"/>
            <a:ext cx="4381328" cy="646331"/>
          </a:xfrm>
          <a:prstGeom prst="rect">
            <a:avLst/>
          </a:prstGeom>
          <a:noFill/>
        </p:spPr>
        <p:txBody>
          <a:bodyPr wrap="none" rtlCol="0">
            <a:spAutoFit/>
          </a:bodyPr>
          <a:lstStyle/>
          <a:p>
            <a:r>
              <a:rPr lang="en-US" b="1" dirty="0" smtClean="0">
                <a:solidFill>
                  <a:srgbClr val="FF0000"/>
                </a:solidFill>
                <a:effectLst>
                  <a:outerShdw blurRad="38100" dist="38100" dir="2700000" algn="tl">
                    <a:srgbClr val="000000">
                      <a:alpha val="43137"/>
                    </a:srgbClr>
                  </a:outerShdw>
                </a:effectLst>
              </a:rPr>
              <a:t>House of Representatives plus Senate</a:t>
            </a:r>
          </a:p>
          <a:p>
            <a:r>
              <a:rPr lang="en-US" b="1" dirty="0" smtClean="0">
                <a:solidFill>
                  <a:srgbClr val="FF0000"/>
                </a:solidFill>
                <a:effectLst>
                  <a:outerShdw blurRad="38100" dist="38100" dir="2700000" algn="tl">
                    <a:srgbClr val="000000">
                      <a:alpha val="43137"/>
                    </a:srgbClr>
                  </a:outerShdw>
                </a:effectLst>
              </a:rPr>
              <a:t> </a:t>
            </a:r>
            <a:r>
              <a:rPr lang="en-US" b="1" dirty="0" smtClean="0">
                <a:solidFill>
                  <a:srgbClr val="FF0000"/>
                </a:solidFill>
                <a:effectLst>
                  <a:outerShdw blurRad="38100" dist="38100" dir="2700000" algn="tl">
                    <a:srgbClr val="000000">
                      <a:alpha val="43137"/>
                    </a:srgbClr>
                  </a:outerShdw>
                </a:effectLst>
              </a:rPr>
              <a:t>                      = US CONGRESS</a:t>
            </a:r>
            <a:endParaRPr lang="en-US"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xfrm>
            <a:off x="228600" y="304800"/>
            <a:ext cx="8686800" cy="1112838"/>
          </a:xfrm>
        </p:spPr>
        <p:txBody>
          <a:bodyPr>
            <a:normAutofit fontScale="90000"/>
          </a:bodyPr>
          <a:lstStyle/>
          <a:p>
            <a:pPr algn="ctr" eaLnBrk="1" hangingPunct="1"/>
            <a:r>
              <a:rPr lang="en-US" dirty="0" smtClean="0">
                <a:hlinkClick r:id="rId2"/>
              </a:rPr>
              <a:t>Executive </a:t>
            </a:r>
            <a:r>
              <a:rPr lang="en-US" dirty="0" smtClean="0">
                <a:hlinkClick r:id="rId2"/>
              </a:rPr>
              <a:t>Branch</a:t>
            </a:r>
            <a:r>
              <a:rPr lang="en-US" dirty="0" smtClean="0"/>
              <a:t> (President and the </a:t>
            </a:r>
            <a:r>
              <a:rPr lang="en-US" dirty="0" err="1" smtClean="0"/>
              <a:t>Cabinate</a:t>
            </a:r>
            <a:r>
              <a:rPr lang="en-US" dirty="0" smtClean="0"/>
              <a:t>)</a:t>
            </a:r>
            <a:endParaRPr lang="en-US" dirty="0" smtClean="0"/>
          </a:p>
        </p:txBody>
      </p:sp>
      <p:sp>
        <p:nvSpPr>
          <p:cNvPr id="43012" name="Rectangle 3"/>
          <p:cNvSpPr>
            <a:spLocks noGrp="1" noChangeArrowheads="1"/>
          </p:cNvSpPr>
          <p:nvPr>
            <p:ph type="body" sz="half" idx="1"/>
          </p:nvPr>
        </p:nvSpPr>
        <p:spPr>
          <a:xfrm>
            <a:off x="152400" y="1600200"/>
            <a:ext cx="8763000" cy="4525963"/>
          </a:xfrm>
        </p:spPr>
        <p:txBody>
          <a:bodyPr>
            <a:normAutofit/>
          </a:bodyPr>
          <a:lstStyle/>
          <a:p>
            <a:pPr eaLnBrk="1" hangingPunct="1"/>
            <a:r>
              <a:rPr lang="en-US" sz="2600" dirty="0" smtClean="0"/>
              <a:t>Nominate members </a:t>
            </a:r>
            <a:r>
              <a:rPr lang="en-US" sz="2600" dirty="0" smtClean="0"/>
              <a:t>to</a:t>
            </a:r>
            <a:r>
              <a:rPr lang="en-US" sz="2600" dirty="0" smtClean="0"/>
              <a:t> </a:t>
            </a:r>
            <a:r>
              <a:rPr lang="en-US" sz="2600" dirty="0" smtClean="0"/>
              <a:t>the federal judiciary</a:t>
            </a:r>
          </a:p>
          <a:p>
            <a:pPr eaLnBrk="1" hangingPunct="1"/>
            <a:r>
              <a:rPr lang="en-US" sz="2600" dirty="0" smtClean="0"/>
              <a:t>Veto laws passed by Congress</a:t>
            </a:r>
          </a:p>
          <a:p>
            <a:pPr eaLnBrk="1" hangingPunct="1"/>
            <a:r>
              <a:rPr lang="en-US" sz="2600" dirty="0" smtClean="0"/>
              <a:t>Commander in Chief of military</a:t>
            </a:r>
          </a:p>
          <a:p>
            <a:pPr eaLnBrk="1" hangingPunct="1"/>
            <a:r>
              <a:rPr lang="en-US" sz="2600" dirty="0" smtClean="0"/>
              <a:t>Pardons and Reprieves</a:t>
            </a:r>
          </a:p>
          <a:p>
            <a:pPr eaLnBrk="1" hangingPunct="1"/>
            <a:r>
              <a:rPr lang="en-US" sz="2600" dirty="0" smtClean="0"/>
              <a:t>State of the </a:t>
            </a:r>
            <a:r>
              <a:rPr lang="en-US" sz="2600" dirty="0" smtClean="0"/>
              <a:t>Union (Speech to Congress,</a:t>
            </a:r>
          </a:p>
          <a:p>
            <a:pPr eaLnBrk="1" hangingPunct="1"/>
            <a:r>
              <a:rPr lang="en-US" sz="2600" dirty="0" smtClean="0"/>
              <a:t>Presidential Cabinet, US Supreme Court</a:t>
            </a:r>
            <a:endParaRPr lang="en-US" sz="2600" dirty="0" smtClean="0"/>
          </a:p>
          <a:p>
            <a:pPr eaLnBrk="1" hangingPunct="1"/>
            <a:r>
              <a:rPr lang="en-US" sz="2600" dirty="0" smtClean="0"/>
              <a:t>Recommends </a:t>
            </a:r>
            <a:r>
              <a:rPr lang="en-US" sz="2600" dirty="0" smtClean="0"/>
              <a:t>Legislation</a:t>
            </a:r>
          </a:p>
          <a:p>
            <a:pPr eaLnBrk="1" hangingPunct="1"/>
            <a:r>
              <a:rPr lang="en-US" sz="2600" dirty="0" smtClean="0"/>
              <a:t>Execute Laws (Dept. of Justice)</a:t>
            </a:r>
          </a:p>
          <a:p>
            <a:pPr eaLnBrk="1" hangingPunct="1"/>
            <a:endParaRPr lang="en-US"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5"/>
          <p:cNvSpPr>
            <a:spLocks noChangeArrowheads="1"/>
          </p:cNvSpPr>
          <p:nvPr/>
        </p:nvSpPr>
        <p:spPr bwMode="auto">
          <a:xfrm>
            <a:off x="5029200" y="3048000"/>
            <a:ext cx="3581400" cy="3200400"/>
          </a:xfrm>
          <a:prstGeom prst="rect">
            <a:avLst/>
          </a:prstGeom>
          <a:solidFill>
            <a:schemeClr val="bg1"/>
          </a:solidFill>
          <a:ln w="9525">
            <a:noFill/>
            <a:miter lim="800000"/>
            <a:headEnd/>
            <a:tailEnd/>
          </a:ln>
        </p:spPr>
        <p:txBody>
          <a:bodyPr wrap="none" anchor="ctr"/>
          <a:lstStyle/>
          <a:p>
            <a:endParaRPr lang="en-US"/>
          </a:p>
        </p:txBody>
      </p:sp>
      <p:sp>
        <p:nvSpPr>
          <p:cNvPr id="44035" name="Rectangle 2"/>
          <p:cNvSpPr>
            <a:spLocks noGrp="1" noChangeArrowheads="1"/>
          </p:cNvSpPr>
          <p:nvPr>
            <p:ph type="title"/>
          </p:nvPr>
        </p:nvSpPr>
        <p:spPr>
          <a:xfrm>
            <a:off x="1219200" y="762000"/>
            <a:ext cx="7467600" cy="655638"/>
          </a:xfrm>
        </p:spPr>
        <p:txBody>
          <a:bodyPr>
            <a:normAutofit fontScale="90000"/>
          </a:bodyPr>
          <a:lstStyle/>
          <a:p>
            <a:pPr eaLnBrk="1" hangingPunct="1"/>
            <a:r>
              <a:rPr lang="en-US" dirty="0" smtClean="0">
                <a:hlinkClick r:id="rId2"/>
              </a:rPr>
              <a:t>Judicial Branch</a:t>
            </a:r>
            <a:endParaRPr lang="en-US" dirty="0" smtClean="0"/>
          </a:p>
        </p:txBody>
      </p:sp>
      <p:sp>
        <p:nvSpPr>
          <p:cNvPr id="44036" name="Rectangle 3"/>
          <p:cNvSpPr>
            <a:spLocks noGrp="1" noChangeArrowheads="1"/>
          </p:cNvSpPr>
          <p:nvPr>
            <p:ph type="body" idx="1"/>
          </p:nvPr>
        </p:nvSpPr>
        <p:spPr>
          <a:xfrm>
            <a:off x="2362200" y="2438400"/>
            <a:ext cx="5562600" cy="3568891"/>
          </a:xfrm>
        </p:spPr>
        <p:txBody>
          <a:bodyPr/>
          <a:lstStyle/>
          <a:p>
            <a:pPr eaLnBrk="1" hangingPunct="1"/>
            <a:r>
              <a:rPr lang="en-US" dirty="0" smtClean="0"/>
              <a:t>US District courts</a:t>
            </a:r>
          </a:p>
          <a:p>
            <a:pPr eaLnBrk="1" hangingPunct="1"/>
            <a:endParaRPr lang="en-US" dirty="0" smtClean="0"/>
          </a:p>
          <a:p>
            <a:pPr eaLnBrk="1" hangingPunct="1"/>
            <a:r>
              <a:rPr lang="en-US" dirty="0" smtClean="0"/>
              <a:t>US </a:t>
            </a:r>
            <a:r>
              <a:rPr lang="en-US" dirty="0" smtClean="0"/>
              <a:t>Appeals courts</a:t>
            </a:r>
          </a:p>
          <a:p>
            <a:pPr eaLnBrk="1" hangingPunct="1"/>
            <a:endParaRPr lang="en-US" dirty="0" smtClean="0"/>
          </a:p>
          <a:p>
            <a:pPr eaLnBrk="1" hangingPunct="1"/>
            <a:r>
              <a:rPr lang="en-US" dirty="0" smtClean="0"/>
              <a:t>US Supreme Court</a:t>
            </a:r>
          </a:p>
          <a:p>
            <a:pPr eaLnBrk="1" hangingPunct="1">
              <a:buNone/>
            </a:pPr>
            <a:endParaRPr lang="en-US" dirty="0" smtClean="0"/>
          </a:p>
          <a:p>
            <a:pPr eaLnBrk="1" hangingPunct="1"/>
            <a:r>
              <a:rPr lang="en-US" dirty="0" smtClean="0"/>
              <a:t>Judicial Review</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193</TotalTime>
  <Words>573</Words>
  <Application>Microsoft Office PowerPoint</Application>
  <PresentationFormat>On-screen Show (4:3)</PresentationFormat>
  <Paragraphs>170</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US Constitution</vt:lpstr>
      <vt:lpstr>Vocabulary</vt:lpstr>
      <vt:lpstr>Vocabulary continued</vt:lpstr>
      <vt:lpstr>Constitution: Ideas it is based on.</vt:lpstr>
      <vt:lpstr>Constitution: Principles the parts of the Constitution apply to the branches of government.</vt:lpstr>
      <vt:lpstr>Preamble: introduction to the Constitution</vt:lpstr>
      <vt:lpstr>Legislative Branch</vt:lpstr>
      <vt:lpstr>Executive Branch (President and the Cabinate)</vt:lpstr>
      <vt:lpstr>Judicial Branch</vt:lpstr>
      <vt:lpstr>Slide 10</vt:lpstr>
      <vt:lpstr>Slide 11</vt:lpstr>
      <vt:lpstr>Amending the Constitution</vt:lpstr>
      <vt:lpstr>Elastic Clause</vt:lpstr>
      <vt:lpstr>Amendments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Constitution</dc:title>
  <dc:creator>mary cummens</dc:creator>
  <cp:lastModifiedBy>mcummens</cp:lastModifiedBy>
  <cp:revision>5</cp:revision>
  <dcterms:created xsi:type="dcterms:W3CDTF">2014-07-07T22:12:01Z</dcterms:created>
  <dcterms:modified xsi:type="dcterms:W3CDTF">2014-08-13T15:54:15Z</dcterms:modified>
</cp:coreProperties>
</file>